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7104050" cy="10234600"/>
  <p:embeddedFontLst>
    <p:embeddedFont>
      <p:font typeface="Montserrat SemiBold"/>
      <p:regular r:id="rId26"/>
      <p:bold r:id="rId27"/>
      <p:italic r:id="rId28"/>
      <p:boldItalic r:id="rId29"/>
    </p:embeddedFont>
    <p:embeddedFont>
      <p:font typeface="Montserrat Black"/>
      <p:bold r:id="rId30"/>
      <p:boldItalic r:id="rId31"/>
    </p:embeddedFont>
    <p:embeddedFont>
      <p:font typeface="Montserrat"/>
      <p:regular r:id="rId32"/>
      <p:bold r:id="rId33"/>
      <p:italic r:id="rId34"/>
      <p:boldItalic r:id="rId35"/>
    </p:embeddedFont>
    <p:embeddedFont>
      <p:font typeface="Noto Sans"/>
      <p:regular r:id="rId36"/>
      <p:bold r:id="rId37"/>
      <p:italic r:id="rId38"/>
      <p:boldItalic r:id="rId39"/>
    </p:embeddedFont>
    <p:embeddedFont>
      <p:font typeface="Montserrat Medium"/>
      <p:regular r:id="rId40"/>
      <p:bold r:id="rId41"/>
      <p:italic r:id="rId42"/>
      <p:boldItalic r:id="rId43"/>
    </p:embeddedFont>
    <p:embeddedFont>
      <p:font typeface="Montserrat Light"/>
      <p:regular r:id="rId44"/>
      <p:bold r:id="rId45"/>
      <p:italic r:id="rId46"/>
      <p:boldItalic r:id="rId47"/>
    </p:embeddedFont>
    <p:embeddedFont>
      <p:font typeface="Montserrat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gKNNQjWjWxe7tN7XS8iIJuX7kH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Medium-regular.fntdata"/><Relationship Id="rId42" Type="http://schemas.openxmlformats.org/officeDocument/2006/relationships/font" Target="fonts/MontserratMedium-italic.fntdata"/><Relationship Id="rId41" Type="http://schemas.openxmlformats.org/officeDocument/2006/relationships/font" Target="fonts/MontserratMedium-bold.fntdata"/><Relationship Id="rId44" Type="http://schemas.openxmlformats.org/officeDocument/2006/relationships/font" Target="fonts/MontserratLight-regular.fntdata"/><Relationship Id="rId43" Type="http://schemas.openxmlformats.org/officeDocument/2006/relationships/font" Target="fonts/MontserratMedium-boldItalic.fntdata"/><Relationship Id="rId46" Type="http://schemas.openxmlformats.org/officeDocument/2006/relationships/font" Target="fonts/MontserratLight-italic.fntdata"/><Relationship Id="rId45" Type="http://schemas.openxmlformats.org/officeDocument/2006/relationships/font" Target="fonts/Montserrat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Bold-bold.fntdata"/><Relationship Id="rId47" Type="http://schemas.openxmlformats.org/officeDocument/2006/relationships/font" Target="fonts/MontserratLight-boldItalic.fntdata"/><Relationship Id="rId49" Type="http://schemas.openxmlformats.org/officeDocument/2006/relationships/font" Target="fonts/Montserrat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lack-boldItalic.fntdata"/><Relationship Id="rId30" Type="http://schemas.openxmlformats.org/officeDocument/2006/relationships/font" Target="fonts/MontserratBlack-bold.fntdata"/><Relationship Id="rId33" Type="http://schemas.openxmlformats.org/officeDocument/2006/relationships/font" Target="fonts/Montserrat-bold.fntdata"/><Relationship Id="rId32" Type="http://schemas.openxmlformats.org/officeDocument/2006/relationships/font" Target="fonts/Montserrat-regular.fntdata"/><Relationship Id="rId35" Type="http://schemas.openxmlformats.org/officeDocument/2006/relationships/font" Target="fonts/Montserrat-boldItalic.fntdata"/><Relationship Id="rId34" Type="http://schemas.openxmlformats.org/officeDocument/2006/relationships/font" Target="fonts/Montserrat-italic.fntdata"/><Relationship Id="rId37" Type="http://schemas.openxmlformats.org/officeDocument/2006/relationships/font" Target="fonts/NotoSans-bold.fntdata"/><Relationship Id="rId36" Type="http://schemas.openxmlformats.org/officeDocument/2006/relationships/font" Target="fonts/NotoSans-regular.fntdata"/><Relationship Id="rId39" Type="http://schemas.openxmlformats.org/officeDocument/2006/relationships/font" Target="fonts/NotoSans-boldItalic.fntdata"/><Relationship Id="rId38" Type="http://schemas.openxmlformats.org/officeDocument/2006/relationships/font" Target="fonts/NotoSans-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MontserratSemiBold-regular.fntdata"/><Relationship Id="rId25" Type="http://schemas.openxmlformats.org/officeDocument/2006/relationships/slide" Target="slides/slide21.xml"/><Relationship Id="rId28" Type="http://schemas.openxmlformats.org/officeDocument/2006/relationships/font" Target="fonts/MontserratSemiBold-italic.fntdata"/><Relationship Id="rId27" Type="http://schemas.openxmlformats.org/officeDocument/2006/relationships/font" Target="fonts/MontserratSemiBold-bold.fntdata"/><Relationship Id="rId29" Type="http://schemas.openxmlformats.org/officeDocument/2006/relationships/font" Target="fonts/MontserratSemiBold-boldItalic.fntdata"/><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84225" y="767575"/>
            <a:ext cx="4736250" cy="38379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7: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 name="Google Shape;9;p17: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IÑIGO</a:t>
            </a:r>
            <a:endParaRPr/>
          </a:p>
          <a:p>
            <a:pPr indent="0" lvl="0" marL="15875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¡Bienvenidos a la presentación de nuestro Proyecto Júpiter! Como ven en la pantalla, nuestro trabajo se centra en el 'Reconocimiento de Emociones'. ¿Suena a ciencia ficción, verdad? Pues no lo es. Hemos desarrollado un sistema súper avanzado para analizar datos y detectar las emociones de las personas en un lugar muy especial: los parques temáticos. Imaginen poder saber si la gente está feliz, sorprendida o quizás un poco asustada en una atracción. Todo esto lo hemos logrado para 'PontIA World', y estamos muy emocionados de compartirlo con ustedes. Este proyecto es el resultado de mucho esfuerzo y dedicación, y lo presentamos hoy después de 9 meses de mucho trabajo.</a:t>
            </a:r>
            <a:endParaRPr sz="11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6: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26: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ANAMARIA</a:t>
            </a:r>
            <a:endParaRPr/>
          </a:p>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El camino para llegar a nuestro modelo final no fue lineal; fue una evolución constante, probando y aprendiendo en cada fase. Empezamos con la Fase 0, intentando usar un modelo ya entrenado llamado MobileNet. Pensamos que sería un atajo, pero el tamaño de nuestras imágenes era tan pequeño (48x48 píxeles) que no funcionó bien, obteniendo solo un 48% de acierto. Así que, lo descartamos. En la Fase 1, construimos nuestra propia red neuronal simple (CNN). Mejoramos un poco, llegando a un 54% de acierto y un 50% en Macro-F1, pero aún teníamos problemas con las emociones menos comunes. En la Fase 2, hicimos nuestra CNN más 'profunda' y estable, añadiendo técnicas para que aprendiera mejor y fuera más robusta. Esto nos llevó a un salto de calidad, con un 63% de acierto y un 61% en Macro-F1, mejorando el equilibrio entre emociones. Pero aún nos costaba distinguir entre emociones como el miedo, la tristeza y el enfado. En la Fase 3, nuestra CNN se convirtió en una especie de 'extractor de pistas' faciales, y añadimos clasificadores especializados para esas emociones difíciles. Finalmente, en la Fase 4, combinamos lo mejor de nuestros modelos en un 'ensamble suave'. Es como tener dos expertos dando su opinión y luego combinarlas de la mejor manera. Con esto, logramos nuestro mejor rendimiento global: un 64.54% de acierto y un 62.37% en Macro-F1 en las pruebas finales. ¡Un gran logro!</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64" name="Google Shape;164;p26: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7: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27: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ANAMARIA</a:t>
            </a:r>
            <a:endParaRPr/>
          </a:p>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Entonces, ¿cómo funciona exactamente nuestro modelo ganador? Imaginen que le pasamos una foto de una cara. Primero, el modelo recibe esa imagen, pero la reduce y la convierte a blanco y negro. ¿Por qué? Porque así se concentra en las formas y gestos importantes, no en los colores. Segundo, una parte de nuestra inteligencia artificial, una Red Neuronal Convolucional o CNN, actúa como un detective de rasgos faciales. Busca cejas, ojos, comisuras de la boca, arrugas... y de ahí saca un resumen numérico, como si fueran las pistas de la expresión. Tercero, estas pistas se las pasamos a dos 'opiniones' independientes: una generalista, que nos da una probabilidad para cada emoción, y otra especialista, que está entrenada para esos casos más confusos, como distinguir entre miedo, tristeza o enfado. Cuarto, combinamos estas dos opiniones con un peso fijo: le damos un 25% de importancia a la opinión del especialista y un 75% a la del generalista. Es como escuchar a dos expertos y darle más peso al que tiene una visión más amplia, pero sin ignorar al que sabe mucho de un tema concreto. Finalmente, el modelo elige la emoción con mayor probabilidad y nos dice también cuán seguro está de su elección. Sin embargo, no todo es perfecto. Tenemos algunas limitaciones, como el desequilibrio de emociones en los datos (por ejemplo, la emoción de 'asco' aparece muy poco), lo que puede sesgar un poco el aprendizaje. También, a veces, las expresiones sutiles se solapan, haciendo difícil distinguir entre emociones como el miedo y la tristeza. Y, como vimos al principio, usar modelos pre-entrenados con imágenes tan pequeñas no funcionó tan bien</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85" name="Google Shape;185;p27: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8: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8: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ANAMARIA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9: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9: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lang="en-US"/>
              <a:t>ANAMARIA</a:t>
            </a:r>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0: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30: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lang="en-US"/>
              <a:t>ANAMARIA</a:t>
            </a:r>
            <a:endParaRPr/>
          </a:p>
          <a:p>
            <a:pPr indent="0" lvl="0" marL="15875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US"/>
              <a:t>En esta gráfica se ve cómo de bien reconoce el modelo cada emoción.</a:t>
            </a:r>
            <a:endParaRPr/>
          </a:p>
          <a:p>
            <a:pPr indent="-298450" lvl="0" marL="457200" rtl="0" algn="l">
              <a:lnSpc>
                <a:spcPct val="100000"/>
              </a:lnSpc>
              <a:spcBef>
                <a:spcPts val="0"/>
              </a:spcBef>
              <a:spcAft>
                <a:spcPts val="0"/>
              </a:spcAft>
              <a:buSzPts val="1100"/>
              <a:buChar char="●"/>
            </a:pPr>
            <a:r>
              <a:rPr lang="en-US"/>
              <a:t>La que mejor detecta es </a:t>
            </a:r>
            <a:r>
              <a:rPr b="1" lang="en-US"/>
              <a:t>la felicidad</a:t>
            </a:r>
            <a:r>
              <a:rPr lang="en-US"/>
              <a:t>, donde acierta casi </a:t>
            </a:r>
            <a:r>
              <a:rPr b="1" lang="en-US"/>
              <a:t>8 de cada 10 veces</a:t>
            </a:r>
            <a:r>
              <a:rPr lang="en-US"/>
              <a:t>.</a:t>
            </a:r>
            <a:br>
              <a:rPr lang="en-US"/>
            </a:br>
            <a:r>
              <a:rPr lang="en-US"/>
              <a:t>También reconoce bastante bien </a:t>
            </a:r>
            <a:r>
              <a:rPr b="1" lang="en-US"/>
              <a:t>la sorpresa</a:t>
            </a:r>
            <a:r>
              <a:rPr lang="en-US"/>
              <a:t> y </a:t>
            </a:r>
            <a:r>
              <a:rPr b="1" lang="en-US"/>
              <a:t>las caras neutras</a:t>
            </a:r>
            <a:r>
              <a:rPr lang="en-US"/>
              <a:t>, con unos </a:t>
            </a:r>
            <a:r>
              <a:rPr b="1" lang="en-US"/>
              <a:t>7 de cada 10 aciertos</a:t>
            </a:r>
            <a:r>
              <a:rPr lang="en-US"/>
              <a:t>.</a:t>
            </a:r>
            <a:endParaRPr/>
          </a:p>
          <a:p>
            <a:pPr indent="-298450" lvl="0" marL="457200" rtl="0" algn="l">
              <a:lnSpc>
                <a:spcPct val="100000"/>
              </a:lnSpc>
              <a:spcBef>
                <a:spcPts val="0"/>
              </a:spcBef>
              <a:spcAft>
                <a:spcPts val="0"/>
              </a:spcAft>
              <a:buSzPts val="1100"/>
              <a:buChar char="●"/>
            </a:pPr>
            <a:r>
              <a:rPr lang="en-US"/>
              <a:t>Le cuesta más con emociones más difíciles de ver en la cara, como </a:t>
            </a:r>
            <a:r>
              <a:rPr b="1" lang="en-US"/>
              <a:t>el miedo</a:t>
            </a:r>
            <a:r>
              <a:rPr lang="en-US"/>
              <a:t>, </a:t>
            </a:r>
            <a:r>
              <a:rPr b="1" lang="en-US"/>
              <a:t>la tristeza</a:t>
            </a:r>
            <a:r>
              <a:rPr lang="en-US"/>
              <a:t> o </a:t>
            </a:r>
            <a:r>
              <a:rPr b="1" lang="en-US"/>
              <a:t>el asco</a:t>
            </a:r>
            <a:r>
              <a:rPr lang="en-US"/>
              <a:t>, donde acierta entre </a:t>
            </a:r>
            <a:r>
              <a:rPr b="1" lang="en-US"/>
              <a:t>4 y 5 de cada 10 veces</a:t>
            </a:r>
            <a:r>
              <a:rPr lang="en-US"/>
              <a:t>.</a:t>
            </a:r>
            <a:endParaRPr/>
          </a:p>
          <a:p>
            <a:pPr indent="-298450" lvl="0" marL="457200" rtl="0" algn="l">
              <a:lnSpc>
                <a:spcPct val="100000"/>
              </a:lnSpc>
              <a:spcBef>
                <a:spcPts val="0"/>
              </a:spcBef>
              <a:spcAft>
                <a:spcPts val="0"/>
              </a:spcAft>
              <a:buSzPts val="1100"/>
              <a:buChar char="●"/>
            </a:pPr>
            <a:r>
              <a:rPr lang="en-US"/>
              <a:t>Y con </a:t>
            </a:r>
            <a:r>
              <a:rPr b="1" lang="en-US"/>
              <a:t>el enfado</a:t>
            </a:r>
            <a:r>
              <a:rPr lang="en-US"/>
              <a:t>, acierta más o menos en </a:t>
            </a:r>
            <a:r>
              <a:rPr b="1" lang="en-US"/>
              <a:t>2 de cada 3 casos</a:t>
            </a:r>
            <a:r>
              <a:rPr lang="en-US"/>
              <a:t>.</a:t>
            </a:r>
            <a:endParaRPr/>
          </a:p>
          <a:p>
            <a:pPr indent="-298450" lvl="0" marL="457200" rtl="0" algn="l">
              <a:lnSpc>
                <a:spcPct val="100000"/>
              </a:lnSpc>
              <a:spcBef>
                <a:spcPts val="0"/>
              </a:spcBef>
              <a:spcAft>
                <a:spcPts val="0"/>
              </a:spcAft>
              <a:buSzPts val="1100"/>
              <a:buChar char="●"/>
            </a:pPr>
            <a:r>
              <a:rPr lang="en-US"/>
              <a:t>En general, el modelo entiende bastante bien las expresiones más claras y poco a poco mejora con las más sutiles.”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1: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p31: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ANAMARIA</a:t>
            </a:r>
            <a:endParaRPr/>
          </a:p>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Finalmente, la pregunta clave: ¿es nuestro modelo realmente útil en el mundo real? ¡La respuesta es un rotundo sí! Para empezar, nuestro modelo, con un 64.54% de acierto, supera con creces lo que obtendríamos si simplemente adivináramos al azar. Si adivináramos entre 7 emociones, tendríamos un 14.29% de acierto, ¡así que somos 4.5 veces más precisos! Esto demuestra que nuestro sistema no es una simple casualidad. Además, cuando comparamos nuestro modelo con el rendimiento humano en un famoso conjunto de datos llamado FER2013, donde los humanos aciertan alrededor del 65.5%, vemos que nuestro modelo está muy, muy cerca, con un 64.54%. Esto significa que nuestra inteligencia artificial es casi tan buena como una persona para reconocer estas emociones. Es importante recordar que el reconocimiento de emociones es una tarea compleja, y el rendimiento humano puede variar mucho. Pero nuestras métricas nos dicen que el modelo es robusto y fiable</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48" name="Google Shape;248;p31: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2: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6" name="Google Shape;266;p32: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IÑIGO</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Ahora, les presentamos una propuesta que lleva la experiencia del visitante al siguiente nivel: nuestra 'Pontia Perfect Guide'. ¿Cuál es el problema que queremos resolver? Actualmente, la valoración media de nuestras atracciones ronda el 5 sobre 10, y sabemos que podemos hacerlo mucho mejor. Nuestro objetivo es claro: queremos mejorar significativamente la experiencia de cada visitante y, por ende, sus valoraciones.</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¿Cómo lo haremos? Nuestra gran idea es implementar la Inteligencia Artificial Generativa para ofrecer recomendaciones personalizadas en tiempo real. Imaginen tener un asistente personal en el parque que sabe exactamente lo que les gusta y les ayuda a aprovechar al máximo su día.</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Tenemos varios casos de uso emocionantes para esta IA. Primero, crearemos un itinerario personalizado que no solo les sugiera atracciones basadas en sus gustos, sino que también se actualice en tiempo real con los tiempos de espera. Así, evitarán colas y disfrutarán más. Segundo, tendremos un chat inteligente donde los visitantes podrán preguntar cualquier duda o reportar incidencias al instante, como si hablaran con un experto del parque. Y tercero, a nivel interno, esta IA nos ayudará en el diseño adaptativo de experiencias, proponiendo mejoras creativas para nuestras atracciones basándose en las emociones y datos recopilados. Esto significa que nuestras atracciones siempre estarán evolucionando y ofreciendo algo nuevo.</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Los beneficios son enormes: una mejora notable en las valoraciones y la experiencia del usuario, una propuesta de valor única que nos diferenciará de otros parques, y una recopilación de datos mucho más fiable y automatizada. En resumen, la 'Pontia Perfect Guide' es nuestra visión para un futuro donde cada visita a PontIA World sea verdaderamente perfecta y memorable</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67" name="Google Shape;267;p32: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3: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33:notes"/>
          <p:cNvSpPr txBox="1"/>
          <p:nvPr>
            <p:ph idx="1" type="body"/>
          </p:nvPr>
        </p:nvSpPr>
        <p:spPr>
          <a:xfrm>
            <a:off x="710407" y="4925407"/>
            <a:ext cx="5683250" cy="4029879"/>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WILLIAM</a:t>
            </a:r>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Esta diapositiva nos muestra el dashboard que hemos desarrollado que es, en esencia, un resumen muy visual de los resultados más importantes de nuestro análisis, como si fuera el panel de control de un coche. En la parte superior, tenemos los indicadores clave de rendimiento (KPIs). Podemos ver la Recaudación Total del parque, que asciende a más de 600mil euros, un dato muy relevante para el negocio. También vemos el Total de Visitas en el periodo analizado, que es de más de 32.000. La Duración Media en Horas es de 5,86, lo que indica estancias prolongadas, y la Valoración Media por Atracción es de 4,98, una cifra positiva para el crecimiento del parque.</a:t>
            </a:r>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En la sección superior izquierda, tenemos un gráfico de barras que muestra el recuento de emociones detectadas, con 'feliz' liderando con 8.901, seguido de 'neutral' con 6.139, 'triste' con 6.019, 'miedo' con 5.075, 'enfado' con 4.996, 'sorpresa' con 3.953, 'asco' con 543 y 'emoción desconocida' con 351, lo que sugiere una experiencia mayormente positiva sin embargo esto es un sesgo según lo explicado anteriormente. A la derecha, un mapa de procedencia con burbujas de densidad indica la afluencia de visitantes, donde burbujas más grandes, como en América del Sur, América del Norte, Europa y Asia, reflejan mayor número de visitantes, ayudándonos a enfocar estrategias de marketing.</a:t>
            </a:r>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En el centro, un gráfico de dispersión relaciona el tiempo de espera en minutos con las valoraciones, mostrando que tiempos de espera largos (alrededor de 3.200-3.400 minutos) tienden a tener valoraciones bajas (0-5), mientras que esperas cortas correlacionan con valoraciones más altas (hasta 10), revelando su impacto en la satisfacción. A la derecha, filtros interactivos por día, atracción, emoción, tipo de entrada y procedencia permiten explorar los datos de forma dinámica.</a:t>
            </a:r>
            <a:endParaRPr/>
          </a:p>
          <a:p>
            <a:pPr indent="0" lvl="0" marL="0" rtl="0" algn="l">
              <a:lnSpc>
                <a:spcPct val="100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En resumen, este dashboard nos ofrece una instantánea clara y concisa de la salud del parque y de la experiencia de sus visitantes, todo en un solo vistazo.</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4: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p34: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IÑIGO</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298" name="Google Shape;298;p34: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5: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35: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lang="en-US" sz="1100">
                <a:solidFill>
                  <a:schemeClr val="dk1"/>
                </a:solidFill>
                <a:latin typeface="Montserrat Light"/>
                <a:ea typeface="Montserrat Light"/>
                <a:cs typeface="Montserrat Light"/>
                <a:sym typeface="Montserrat Light"/>
              </a:rPr>
              <a:t>INÉS</a:t>
            </a:r>
            <a:endParaRPr/>
          </a:p>
          <a:p>
            <a:pPr indent="-298450" lvl="0" marL="457200" marR="0" rtl="0" algn="l">
              <a:lnSpc>
                <a:spcPct val="100000"/>
              </a:lnSpc>
              <a:spcBef>
                <a:spcPts val="0"/>
              </a:spcBef>
              <a:spcAft>
                <a:spcPts val="0"/>
              </a:spcAft>
              <a:buClr>
                <a:srgbClr val="000000"/>
              </a:buClr>
              <a:buSzPts val="1100"/>
              <a:buFont typeface="Arial"/>
              <a:buChar char="●"/>
            </a:pPr>
            <a:r>
              <a:rPr lang="en-US" sz="1100">
                <a:solidFill>
                  <a:schemeClr val="dk1"/>
                </a:solidFill>
                <a:latin typeface="Montserrat Light"/>
                <a:ea typeface="Montserrat Light"/>
                <a:cs typeface="Montserrat Light"/>
                <a:sym typeface="Montserrat Light"/>
              </a:rPr>
              <a:t>Reforzar la experiencia del visitante, aprovechando los resultados emocionales para detectar qué zonas o atracciones generan más disfrute o frustración.</a:t>
            </a:r>
            <a:endParaRPr/>
          </a:p>
          <a:p>
            <a:pPr indent="-298450" lvl="0" marL="457200" marR="0" rtl="0" algn="l">
              <a:lnSpc>
                <a:spcPct val="100000"/>
              </a:lnSpc>
              <a:spcBef>
                <a:spcPts val="0"/>
              </a:spcBef>
              <a:spcAft>
                <a:spcPts val="0"/>
              </a:spcAft>
              <a:buClr>
                <a:srgbClr val="000000"/>
              </a:buClr>
              <a:buSzPts val="1100"/>
              <a:buFont typeface="Arial"/>
              <a:buChar char="●"/>
            </a:pPr>
            <a:r>
              <a:rPr lang="en-US" sz="1100">
                <a:solidFill>
                  <a:schemeClr val="dk1"/>
                </a:solidFill>
                <a:latin typeface="Montserrat Light"/>
                <a:ea typeface="Montserrat Light"/>
                <a:cs typeface="Montserrat Light"/>
                <a:sym typeface="Montserrat Light"/>
              </a:rPr>
              <a:t>Ajustar la estrategia de precios según el tipo de pase y las emociones predominantes (por ejemplo, ofrecer promociones en zonas con menor nivel de felicidad).</a:t>
            </a:r>
            <a:endParaRPr/>
          </a:p>
          <a:p>
            <a:pPr indent="-298450" lvl="0" marL="457200" marR="0" rtl="0" algn="l">
              <a:lnSpc>
                <a:spcPct val="100000"/>
              </a:lnSpc>
              <a:spcBef>
                <a:spcPts val="0"/>
              </a:spcBef>
              <a:spcAft>
                <a:spcPts val="0"/>
              </a:spcAft>
              <a:buClr>
                <a:srgbClr val="000000"/>
              </a:buClr>
              <a:buSzPts val="1100"/>
              <a:buFont typeface="Arial"/>
              <a:buChar char="●"/>
            </a:pPr>
            <a:r>
              <a:rPr lang="en-US" sz="1100">
                <a:solidFill>
                  <a:schemeClr val="dk1"/>
                </a:solidFill>
                <a:latin typeface="Montserrat Light"/>
                <a:ea typeface="Montserrat Light"/>
                <a:cs typeface="Montserrat Light"/>
                <a:sym typeface="Montserrat Light"/>
              </a:rPr>
              <a:t>Diseñar nuevas experiencias basadas en emociones positivas —más momentos “wow” que fomenten la fidelidad.</a:t>
            </a:r>
            <a:endParaRPr/>
          </a:p>
          <a:p>
            <a:pPr indent="-298450" lvl="0" marL="457200" marR="0" rtl="0" algn="l">
              <a:lnSpc>
                <a:spcPct val="100000"/>
              </a:lnSpc>
              <a:spcBef>
                <a:spcPts val="0"/>
              </a:spcBef>
              <a:spcAft>
                <a:spcPts val="0"/>
              </a:spcAft>
              <a:buClr>
                <a:srgbClr val="000000"/>
              </a:buClr>
              <a:buSzPts val="1100"/>
              <a:buFont typeface="Arial"/>
              <a:buChar char="●"/>
            </a:pPr>
            <a:r>
              <a:rPr lang="en-US" sz="1100">
                <a:solidFill>
                  <a:schemeClr val="dk1"/>
                </a:solidFill>
                <a:latin typeface="Montserrat Light"/>
                <a:ea typeface="Montserrat Light"/>
                <a:cs typeface="Montserrat Light"/>
                <a:sym typeface="Montserrat Light"/>
              </a:rPr>
              <a:t>Integrar el modelo de emociones en tiempo real, con cámaras o sensores que midan las reacciones de los visitantes mientras disfrutan.</a:t>
            </a:r>
            <a:endParaRPr/>
          </a:p>
          <a:p>
            <a:pPr indent="-298450" lvl="0" marL="457200" marR="0" rtl="0" algn="l">
              <a:lnSpc>
                <a:spcPct val="100000"/>
              </a:lnSpc>
              <a:spcBef>
                <a:spcPts val="0"/>
              </a:spcBef>
              <a:spcAft>
                <a:spcPts val="0"/>
              </a:spcAft>
              <a:buClr>
                <a:srgbClr val="000000"/>
              </a:buClr>
              <a:buSzPts val="1100"/>
              <a:buFont typeface="Arial"/>
              <a:buChar char="●"/>
            </a:pPr>
            <a:r>
              <a:rPr lang="en-US" sz="1100">
                <a:solidFill>
                  <a:schemeClr val="dk1"/>
                </a:solidFill>
                <a:latin typeface="Montserrat Light"/>
                <a:ea typeface="Montserrat Light"/>
                <a:cs typeface="Montserrat Light"/>
                <a:sym typeface="Montserrat Light"/>
              </a:rPr>
              <a:t>Usar los datos para predecir satisfacción y anticipar caídas de afluencia, optimizando marketing , mantenimiento y días de apertura.</a:t>
            </a:r>
            <a:endParaRPr/>
          </a:p>
          <a:p>
            <a:pPr indent="-298450" lvl="0" marL="457200" marR="0" rtl="0" algn="l">
              <a:lnSpc>
                <a:spcPct val="100000"/>
              </a:lnSpc>
              <a:spcBef>
                <a:spcPts val="0"/>
              </a:spcBef>
              <a:spcAft>
                <a:spcPts val="0"/>
              </a:spcAft>
              <a:buClr>
                <a:srgbClr val="000000"/>
              </a:buClr>
              <a:buSzPts val="1100"/>
              <a:buFont typeface="Arial"/>
              <a:buChar char="●"/>
            </a:pPr>
            <a:r>
              <a:rPr lang="en-US" sz="1100">
                <a:solidFill>
                  <a:schemeClr val="dk1"/>
                </a:solidFill>
                <a:latin typeface="Montserrat Light"/>
                <a:ea typeface="Montserrat Light"/>
                <a:cs typeface="Montserrat Light"/>
                <a:sym typeface="Montserrat Light"/>
              </a:rPr>
              <a:t>Implementar tablas estáticas en SQL para almacenar métricas clave reduciendo memoria de trabajo y facilitar análisis rápidos sin recalcular cada vez — mejorando el rendimiento y la toma de decisiones.</a:t>
            </a:r>
            <a:endParaRPr/>
          </a:p>
          <a:p>
            <a:pPr indent="-228600" lvl="0" marL="457200" marR="0" rtl="0" algn="l">
              <a:lnSpc>
                <a:spcPct val="100000"/>
              </a:lnSpc>
              <a:spcBef>
                <a:spcPts val="0"/>
              </a:spcBef>
              <a:spcAft>
                <a:spcPts val="0"/>
              </a:spcAft>
              <a:buClr>
                <a:srgbClr val="000000"/>
              </a:buClr>
              <a:buSzPts val="1100"/>
              <a:buFont typeface="Arial"/>
              <a:buNone/>
            </a:pPr>
            <a:r>
              <a:t/>
            </a:r>
            <a:endParaRPr sz="1100">
              <a:solidFill>
                <a:schemeClr val="dk1"/>
              </a:solidFill>
              <a:latin typeface="Montserrat Light"/>
              <a:ea typeface="Montserrat Light"/>
              <a:cs typeface="Montserrat Light"/>
              <a:sym typeface="Montserrat Light"/>
            </a:endParaRPr>
          </a:p>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18: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 name="Google Shape;20;p18: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IÑIGO</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Detrás de este ambicioso proyecto hay un equipo increíble. Aquí pueden ver a los cerebritos que hicieron posible el Proyecto Júpiter. Tenemos a Anamaría Turda, nuestra Project Manager, que no solo lideró el barco, sino que también se ensució las manos con la limpieza de datos, bases de datos y hasta inteligencia artificial, creando el modelo que arrojó los mejores resultados. Inés Benito e Iñigo Ugidos, miembros activos del equipo, también fueron clave en la preparación de los datos y el desarrollo de los modelos, Inés con su especialidad en SQL e Iñigo en la limpieza y el informe ejecutivo del proyecto. Y no podemos olvidar a William Ganem, quien no solo nos ayudó con la limpieza de datos y las bases de datos, sino que también fue el artífice del dashboard que verán más adelante. Somos un equipo multidisciplinar, es decir, cada uno aportó su granito de arena desde diferentes áreas como la gestión de proyectos, el análisis de datos, el aprendizaje automático y la creación de paneles interactivos.</a:t>
            </a:r>
            <a:endParaRPr/>
          </a:p>
        </p:txBody>
      </p:sp>
      <p:sp>
        <p:nvSpPr>
          <p:cNvPr id="21" name="Google Shape;21;p18: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6: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36: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Calibri"/>
                <a:ea typeface="Calibri"/>
                <a:cs typeface="Calibri"/>
                <a:sym typeface="Calibri"/>
              </a:rPr>
              <a:t>¡Bienvenidos a la presentación de nuestro Proyecto Júpiter! Como ven en la pantalla, nuestro trabajo se centra en el 'Reconocimiento de Emociones'. ¿Suena a ciencia ficción, verdad? Pues no lo es. Hemos desarrollado un sistema súper avanzado para analizar datos y detectar las emociones de las personas en un lugar muy especial: los parques temáticos. Imaginen poder saber si la gente está feliz, sorprendida o quizás un poco asustada en una atracción. Todo esto lo hemos logrado para 'PontIA World', y estamos muy emocionados de compartirlo con ustedes. Este proyecto es el resultado de mucho esfuerzo y dedicación, y lo presentamos hoy después de 9 meses de mucho trabajo.</a:t>
            </a:r>
            <a:endParaRPr sz="11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0" name="Google Shape;340;p2: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Detrás de este ambicioso proyecto hay un equipo increíble. Aquí pueden ver a los cerebritos que hicieron posible el Proyecto Júpiter. Tenemos a Anamaría Turda, nuestra Project Manager, que no solo lideró el barco, sino que también se ensució las manos con la limpieza de datos, bases de datos y hasta inteligencia artificial, creando el modelo que arrojó los mejores resultados. Inés Benito e Iñigo Ugidos, nuestros miembros activos, también fueron clave en la preparación de los datos y el desarrollo de los modelos, Ines con su especialidad en SQL e Iñigo en la limpieza y el informe ejecutivo del proyecto. Y no podemos olvidar a William Ganem, quien no solo nos ayudó con la limpieza de datos y las bases de datos, sino que también fue el artífice del dashboard que verán más adelante. Somos un equipo multidisciplinar, es decir, cada uno aportó su granito de arena desde diferentes áreas como la gestión de proyectos, el análisis de datos, el aprendizaje automático y la creación de paneles interactivos.</a:t>
            </a:r>
            <a:endParaRPr sz="1200">
              <a:solidFill>
                <a:schemeClr val="dk1"/>
              </a:solidFill>
              <a:latin typeface="Calibri"/>
              <a:ea typeface="Calibri"/>
              <a:cs typeface="Calibri"/>
              <a:sym typeface="Calibri"/>
            </a:endParaRPr>
          </a:p>
        </p:txBody>
      </p:sp>
      <p:sp>
        <p:nvSpPr>
          <p:cNvPr id="341" name="Google Shape;341;p2: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9: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 name="Google Shape;34;p19: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IÑIGO</a:t>
            </a:r>
            <a:endParaRPr/>
          </a:p>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Ahora, hablemos de por qué hicimos todo esto. Nuestro objetivo principal era muy claro: queríamos analizar todos los datos que se generan en PontIA World para descubrir qué emociones experimentan los visitantes. ¿Para qué? Pues para dos cosas fundamentales: primero, ayudar a la empresa a estructurar la enorme cantidad de información que recogían y entender lo que se escondía detras; y segundo, ayudar al negocio a ser más rentable, tomando decisiones más inteligentes. Para lograr esto, nos planteamos cuatro objetivos específicos. Primero, tuvimos que poner orden en el caos de datos, creando un proceso de limpieza con Python. Segundo, diseñamos una base de datos en SQL para que toda la información estuviera bien organizada y fuera fácil de consultar, haciendo luego consultas que nos han arrojado información clave para entender que pasaba en el parque. Tercero, nos metimos de lleno en el mundo de la inteligencia artificial, desarrollando y comparando diferentes modelos para clasificar emociones, ¡e incluso propusimos ideas con IA Generativa! Y finalmente, para que todo esto fuera fácil de entender, creamos un panel de control interactivo, un dashboard, en Power BI para que cualquiera pueda entender en dos o tres clics que esta ocurriendo en cada momento en el parque.</a:t>
            </a:r>
            <a:endParaRPr sz="1200"/>
          </a:p>
        </p:txBody>
      </p:sp>
      <p:sp>
        <p:nvSpPr>
          <p:cNvPr id="35" name="Google Shape;35;p19: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0: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 name="Google Shape;50;p20: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IÑIGO</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Para que nuestros modelos funcionaran bien, necesitábamos datos limpios y ordenados. Imaginen que los datos son como ingredientes para una receta: si están sucios o mal cortados, el plato final no saldrá bien. Así que, nuestra primera tarea fue un proceso de limpieza intensivo. Partimos de archivos JSON, que son como cajas llenas de información, y nos encontramos con algunos desafíos. Por ejemplo, algunos datos estaban en formatos extraños, otros tenían valores negativos que no tenían sentido (como tiempos de espera negativos), y los identificadores de visitantes no siempre eran únicos. Corregimos todo esto: organizamos los datos, transformamos los valores negativos a positivos, creamos nuevos identificadores para los visitantes y ajustamos los valores extremos, como visitas demasiado largas o costes inusualmente bajos. </a:t>
            </a:r>
            <a:endParaRPr/>
          </a:p>
        </p:txBody>
      </p:sp>
      <p:sp>
        <p:nvSpPr>
          <p:cNvPr id="51" name="Google Shape;51;p20: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1: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21:notes"/>
          <p:cNvSpPr txBox="1"/>
          <p:nvPr>
            <p:ph idx="1" type="body"/>
          </p:nvPr>
        </p:nvSpPr>
        <p:spPr>
          <a:xfrm>
            <a:off x="710407" y="4925407"/>
            <a:ext cx="5683250" cy="4029879"/>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WILLIAM</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Además, hicimos un análisis exploratorio, que es como mirar los datos con lupa para entender qué nos decían. Creamos mapas para ver de dónde venían nuestros visitantes, gráficos para saber qué atracciones eran las más populares y cómo se distribuían los tipos de entrada. Todo esto nos dio una base sólida para el siguiente paso</a:t>
            </a:r>
            <a:endParaRPr sz="1200"/>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Esta diapositiva es un resumen visual de algunos de los datos más interesantes que hemos descubierto. En la parte superior izquierda, pueden ver un mapamundi que nos muestra de dónde vienen nuestros visitantes. Como pueden apreciar, hay una concentración importante en ciertas áreas, lo que nos ayuda a entender mejor a nuestra audiencia y quizás a enfocar nuestras campañas de marketing. Justo al lado, en el gráfico de barras, tenemos el porcentaje de visitas por atracción. Aquí podemos ver claramente cuáles son las atracciones más populares y cuáles quizás necesitan un empujón. Es interesante notar que hay una categoría 'DESCONOCIDO', que es un área de mejora para futuras recolecciones de datos ya que sospechamos que en su base de datos una atracción está sin etiquetar, pero el resto nos da una idea muy clara de los gustos de nuestros visitantes. Abajo a la izquierda, tenemos un gráfico muy revelador: el porcentaje de emociones positivas, negativas y neutrales en el parque. Este es el corazón de nuestro proyecto, ya que nos dice si la gente se lo está pasando bien, si hay algo que les molesta o si simplemente están en un estado de ánimo tranquilo. Y finalmente, en la parte inferior derecha, vemos un gráfico que relaciona el número de visitantes con la duración media de su estancia en minutos. Este gráfico nos ayuda a entender cuánto tiempo suelen pasar los visitantes en el parque y si hay patrones en la duración de las visitas. Por ejemplo, podemos ver que la mayoría de las visitas se concentran en un rango de tiempo específico, lo que es crucial para la planificación operativa. En conjunto, estos gráficos nos dan una visión muy completa de la experiencia del visitante y nos permiten tomar decisiones basadas en datos reales para hacer de PontIA World un lugar aún más mágico</a:t>
            </a:r>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2:notes"/>
          <p:cNvSpPr/>
          <p:nvPr>
            <p:ph idx="2" type="sldImg"/>
          </p:nvPr>
        </p:nvSpPr>
        <p:spPr>
          <a:xfrm>
            <a:off x="481013" y="1279525"/>
            <a:ext cx="6142037"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22:notes"/>
          <p:cNvSpPr txBox="1"/>
          <p:nvPr>
            <p:ph idx="1" type="body"/>
          </p:nvPr>
        </p:nvSpPr>
        <p:spPr>
          <a:xfrm>
            <a:off x="710407" y="4925407"/>
            <a:ext cx="5683250" cy="4029879"/>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INÉS</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Aquí vemos el camino que siguen nuestros datos desde que los recogemos hasta que están listos para ser analizados en nuestra base de datos SQL. Es como una cadena de montaje donde cada paso es crucial para asegurar que la información sea de la mejor calidad. Lo hemos dividido en cuatro fases principales:</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Primero, la Limpieza y transformación. Imaginen que los datos llegan un poco sucios y desordenados. En esta fase, los limpiamos a fondo, eliminando lo que no sirve y dándoles el formato correcto para que puedan entrar en nuestro sistema MySQL. Es como organizar un armario: sacamos todo, tiramos lo que no queremos y doblamos la ropa para que quepa bien.</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Segundo, la Solución de errores técnicos. A veces, los datos tienen pequeños fallos técnicos, como que el ordenador no entiende bien algunos caracteres o que hay problemas al intentar guardarlos. Aquí nos encargamos de corregir esos detalles, asegurándonos de que todo esté en el idioma correcto para la máquina y que cada pieza de información sea del tipo adecuado. Es como revisar que todos los enchufes funcionen antes de conectar un aparato.</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Tercero, la Definición de reglas de negocio. En este paso, aplicamos la lógica de nuestro parque temático a los datos. Por ejemplo, si un visitante aparece con una duración de visita de 10 horas, sabemos que es un error, porque el parque no está abierto tanto tiempo. Así que, ajustamos ese dato a un valor más realista, como la media de 350 minutos. O si un pase rápido no cumple las condiciones, lo marcamos como un 'PASE RÁPIDO ERRÓNEO'. Esto es vital para que nuestros análisis sean precisos y útiles para tomar decisiones. Es como tener las reglas claras de un juego para que todos jueguen limpio.</a:t>
            </a:r>
            <a:endParaRPr/>
          </a:p>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Finalmente, la Preparación final. Una vez que los datos han pasado por todas estas etapas de limpieza y ajuste, los convertimos en un formato estándar, como archivos CSV. Estos archivos son como listas muy bien organizadas y ya están perfectamente preparados para que podamos hacerles preguntas a nuestra base de datos SQL y obtener todas las respuestas que necesitamos. </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3: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 name="Google Shape;103;p23: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INÉS</a:t>
            </a:r>
            <a:endParaRPr/>
          </a:p>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Una vez que tuvimos los datos limpios, el siguiente paso fue organizarlos de una manera que fuera fácil de usar y consultar. Piensen en ello como construir una biblioteca bien organizada. Diseñamos un modelo de base de datos relacional en MySQL, que es como un gran archivador donde toda la información está conectada lógicamente. La tabla principal, que llamamos ticket_atracciones, se conecta con otras tablas como duracion, valoraciones_emociones y procedencia. Esto nos permite hacer preguntas complejas a los datos y obtener respuestas rápidamente. Por ejemplo, podemos saber qué atracciones son las más visitadas, cuál es la emoción más común en cada una, o cuánto tiempo espera la gente. Incluso implementamos un sistema llamado RANK para manejar situaciones donde había empates en los datos, asegurándonos de que siempre tuviéramos la imagen más clara posible. Gracias a esto, descubrimos cosas interesantes, como que los visitantes suelen subir entre 1 y 7 atracciones, que la emoción más fuerte en todas ellas es la felicidad, y que, en general, las atracciones tienen una valoración media muy similar.</a:t>
            </a:r>
            <a:endParaRPr/>
          </a:p>
          <a:p>
            <a:pPr indent="0" lvl="0" marL="0" marR="0" rtl="0" algn="l">
              <a:lnSpc>
                <a:spcPct val="100000"/>
              </a:lnSpc>
              <a:spcBef>
                <a:spcPts val="0"/>
              </a:spcBef>
              <a:spcAft>
                <a:spcPts val="0"/>
              </a:spcAft>
              <a:buClr>
                <a:srgbClr val="000000"/>
              </a:buClr>
              <a:buSzPts val="11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Explicar por qué todas las tablas beben de ticket_atracciones. Ecplicar la lógica de la tabla principal.</a:t>
            </a:r>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04" name="Google Shape;104;p23: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4:notes"/>
          <p:cNvSpPr txBox="1"/>
          <p:nvPr>
            <p:ph idx="1" type="body"/>
          </p:nvPr>
        </p:nvSpPr>
        <p:spPr>
          <a:xfrm>
            <a:off x="710400" y="4861425"/>
            <a:ext cx="5683225" cy="46055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INÉS</a:t>
            </a:r>
            <a:endParaRPr/>
          </a:p>
        </p:txBody>
      </p:sp>
      <p:sp>
        <p:nvSpPr>
          <p:cNvPr id="120" name="Google Shape;120;p24: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5:notes"/>
          <p:cNvSpPr/>
          <p:nvPr>
            <p:ph idx="2" type="sldImg"/>
          </p:nvPr>
        </p:nvSpPr>
        <p:spPr>
          <a:xfrm>
            <a:off x="-1166813" y="0"/>
            <a:ext cx="5334001" cy="30003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25:notes"/>
          <p:cNvSpPr txBox="1"/>
          <p:nvPr>
            <p:ph idx="1" type="body"/>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SzPts val="1100"/>
              <a:buNone/>
            </a:pPr>
            <a:r>
              <a:rPr lang="en-US" sz="1200">
                <a:solidFill>
                  <a:schemeClr val="dk1"/>
                </a:solidFill>
                <a:latin typeface="Calibri"/>
                <a:ea typeface="Calibri"/>
                <a:cs typeface="Calibri"/>
                <a:sym typeface="Calibri"/>
              </a:rPr>
              <a:t>WILLIAM</a:t>
            </a:r>
            <a:endParaRPr/>
          </a:p>
          <a:p>
            <a:pPr indent="0" lvl="0" marL="0" marR="0" rtl="0" algn="l">
              <a:lnSpc>
                <a:spcPct val="100000"/>
              </a:lnSpc>
              <a:spcBef>
                <a:spcPts val="0"/>
              </a:spcBef>
              <a:spcAft>
                <a:spcPts val="0"/>
              </a:spcAft>
              <a:buClr>
                <a:srgbClr val="000000"/>
              </a:buClr>
              <a:buSzPts val="1100"/>
              <a:buFont typeface="Arial"/>
              <a:buNone/>
            </a:pPr>
            <a:r>
              <a:rPr lang="en-US" sz="1200">
                <a:solidFill>
                  <a:schemeClr val="dk1"/>
                </a:solidFill>
                <a:latin typeface="Calibri"/>
                <a:ea typeface="Calibri"/>
                <a:cs typeface="Calibri"/>
                <a:sym typeface="Calibri"/>
              </a:rPr>
              <a:t>Llegamos al corazón de nuestro proyecto: el sistema de detección de emociones. Nuestro gran reto era enseñar a un ordenador a reconocer siete emociones básicas: enfado, asco, miedo, felicidad, neutralidad, tristeza y sorpresa. Y todo esto, a partir de pequeñas imágenes faciales en blanco y negro de 48x48 píxeles, ¡como si fueran miniaturas! Para lograrlo, usamos un conjunto de datos de PontIA World, que dividimos cuidadosamente para entrenar, validar y probar nuestro sistema. También hicimos algo llamado 'aumento de datos', que es como crear más ejemplos a partir de los que ya tenemos, rotando o moviendo las imágenes un poquito, para que el sistema aprendiera mejor. Normalizamos los datos para que todos estuvieran en la misma escala y usamos 'pesos de clase' para asegurarnos de que el sistema no ignorara las emociones menos frecuentes. Para saber si lo estábamos haciendo bien, nos fijamos en dos métricas principales: el Macro-F1, que es súper importante cuando las emociones no están equilibradas en los datos, y la Precisión (Accuracy), que nos da una idea general de cuántas veces acertamos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100"/>
              <a:buNone/>
            </a:pPr>
            <a:r>
              <a:t/>
            </a:r>
            <a:endParaRPr sz="1200">
              <a:solidFill>
                <a:schemeClr val="dk1"/>
              </a:solidFill>
              <a:latin typeface="Calibri"/>
              <a:ea typeface="Calibri"/>
              <a:cs typeface="Calibri"/>
              <a:sym typeface="Calibri"/>
            </a:endParaRPr>
          </a:p>
        </p:txBody>
      </p:sp>
      <p:sp>
        <p:nvSpPr>
          <p:cNvPr id="141" name="Google Shape;141;p25:notes"/>
          <p:cNvSpPr txBox="1"/>
          <p:nvPr>
            <p:ph idx="12" type="sldNum"/>
          </p:nvPr>
        </p:nvSpPr>
        <p:spPr>
          <a:xfrm>
            <a:off x="0" y="0"/>
            <a:ext cx="3000000" cy="3000000"/>
          </a:xfrm>
          <a:prstGeom prst="rect">
            <a:avLst/>
          </a:prstGeom>
          <a:noFill/>
          <a:ln>
            <a:noFill/>
          </a:ln>
        </p:spPr>
        <p:txBody>
          <a:bodyPr anchorCtr="0" anchor="t" bIns="55475" lIns="110950" spcFirstLastPara="1" rIns="110950" wrap="square" tIns="55475">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chemeClr val="dk1"/>
                </a:solidFill>
                <a:latin typeface="Calibri"/>
                <a:ea typeface="Calibri"/>
                <a:cs typeface="Calibri"/>
                <a:sym typeface="Calibri"/>
              </a:rPr>
              <a:t>‹#›</a:t>
            </a:fld>
            <a:endParaRPr b="0" i="0" sz="18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 name="Shape 10"/>
        <p:cNvGrpSpPr/>
        <p:nvPr/>
      </p:nvGrpSpPr>
      <p:grpSpPr>
        <a:xfrm>
          <a:off x="0" y="0"/>
          <a:ext cx="0" cy="0"/>
          <a:chOff x="0" y="0"/>
          <a:chExt cx="0" cy="0"/>
        </a:xfrm>
      </p:grpSpPr>
      <p:pic>
        <p:nvPicPr>
          <p:cNvPr descr="Rueda de la fortuna vista desde abajo&#10;&#10;El contenido generado por IA puede ser incorrecto." id="11" name="Google Shape;11;p17"/>
          <p:cNvPicPr preferRelativeResize="0"/>
          <p:nvPr/>
        </p:nvPicPr>
        <p:blipFill rotWithShape="1">
          <a:blip r:embed="rId3">
            <a:alphaModFix/>
          </a:blip>
          <a:srcRect b="0" l="2309" r="0" t="17622"/>
          <a:stretch/>
        </p:blipFill>
        <p:spPr>
          <a:xfrm>
            <a:off x="0" y="0"/>
            <a:ext cx="9144000" cy="5143500"/>
          </a:xfrm>
          <a:prstGeom prst="rect">
            <a:avLst/>
          </a:prstGeom>
          <a:noFill/>
          <a:ln>
            <a:noFill/>
          </a:ln>
        </p:spPr>
      </p:pic>
      <p:sp>
        <p:nvSpPr>
          <p:cNvPr id="12" name="Google Shape;12;p17"/>
          <p:cNvSpPr/>
          <p:nvPr/>
        </p:nvSpPr>
        <p:spPr>
          <a:xfrm>
            <a:off x="2428875" y="594339"/>
            <a:ext cx="4286250" cy="584775"/>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2925"/>
              <a:buFont typeface="Noto Sans"/>
              <a:buNone/>
            </a:pPr>
            <a:r>
              <a:rPr b="1" i="0" lang="en-US" sz="3800" u="none" cap="none" strike="noStrike">
                <a:solidFill>
                  <a:srgbClr val="FFFFFF"/>
                </a:solidFill>
                <a:latin typeface="Montserrat Black"/>
                <a:ea typeface="Montserrat Black"/>
                <a:cs typeface="Montserrat Black"/>
                <a:sym typeface="Montserrat Black"/>
              </a:rPr>
              <a:t>PONTIA WORLD</a:t>
            </a:r>
            <a:endParaRPr b="1" i="0" sz="3800" u="none" cap="none" strike="noStrike">
              <a:solidFill>
                <a:schemeClr val="dk1"/>
              </a:solidFill>
              <a:latin typeface="Montserrat Black"/>
              <a:ea typeface="Montserrat Black"/>
              <a:cs typeface="Montserrat Black"/>
              <a:sym typeface="Montserrat Black"/>
            </a:endParaRPr>
          </a:p>
        </p:txBody>
      </p:sp>
      <p:sp>
        <p:nvSpPr>
          <p:cNvPr id="13" name="Google Shape;13;p17"/>
          <p:cNvSpPr/>
          <p:nvPr/>
        </p:nvSpPr>
        <p:spPr>
          <a:xfrm>
            <a:off x="2428875" y="1198282"/>
            <a:ext cx="4286250" cy="27699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8CDDFF"/>
              </a:buClr>
              <a:buSzPts val="1800"/>
              <a:buFont typeface="Noto Sans"/>
              <a:buNone/>
            </a:pPr>
            <a:r>
              <a:rPr b="1" i="0" lang="en-US" sz="1800" u="none" cap="none" strike="noStrike">
                <a:solidFill>
                  <a:srgbClr val="FF3D6D"/>
                </a:solidFill>
                <a:latin typeface="Montserrat"/>
                <a:ea typeface="Montserrat"/>
                <a:cs typeface="Montserrat"/>
                <a:sym typeface="Montserrat"/>
              </a:rPr>
              <a:t>RECONOCIMIENTO DE EMOCIONES</a:t>
            </a:r>
            <a:endParaRPr b="1" i="0" sz="1800" u="none" cap="none" strike="noStrike">
              <a:solidFill>
                <a:srgbClr val="FF3D6D"/>
              </a:solidFill>
              <a:latin typeface="Montserrat"/>
              <a:ea typeface="Montserrat"/>
              <a:cs typeface="Montserrat"/>
              <a:sym typeface="Montserrat"/>
            </a:endParaRPr>
          </a:p>
        </p:txBody>
      </p:sp>
      <p:sp>
        <p:nvSpPr>
          <p:cNvPr id="14" name="Google Shape;14;p17"/>
          <p:cNvSpPr/>
          <p:nvPr/>
        </p:nvSpPr>
        <p:spPr>
          <a:xfrm>
            <a:off x="2428875" y="1604175"/>
            <a:ext cx="4286250" cy="338554"/>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1238"/>
              <a:buFont typeface="Noto Sans"/>
              <a:buNone/>
            </a:pPr>
            <a:r>
              <a:rPr b="0" i="0" lang="en-US" sz="1100" u="none" cap="none" strike="noStrike">
                <a:solidFill>
                  <a:srgbClr val="FFFFFF"/>
                </a:solidFill>
                <a:latin typeface="Montserrat Light"/>
                <a:ea typeface="Montserrat Light"/>
                <a:cs typeface="Montserrat Light"/>
                <a:sym typeface="Montserrat Light"/>
              </a:rPr>
              <a:t>Sistema avanzado de análisis de datos para la detección y clasificación de emociones en parques temáticos.</a:t>
            </a:r>
            <a:endParaRPr b="0" i="0" sz="1100" u="none" cap="none" strike="noStrike">
              <a:solidFill>
                <a:srgbClr val="FFFFFF"/>
              </a:solidFill>
              <a:latin typeface="Montserrat Light"/>
              <a:ea typeface="Montserrat Light"/>
              <a:cs typeface="Montserrat Light"/>
              <a:sym typeface="Montserrat Light"/>
            </a:endParaRPr>
          </a:p>
        </p:txBody>
      </p:sp>
      <p:sp>
        <p:nvSpPr>
          <p:cNvPr id="15" name="Google Shape;15;p17"/>
          <p:cNvSpPr txBox="1"/>
          <p:nvPr/>
        </p:nvSpPr>
        <p:spPr>
          <a:xfrm>
            <a:off x="6580553" y="171938"/>
            <a:ext cx="235243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rgbClr val="C0EEFE"/>
                </a:solidFill>
                <a:latin typeface="Montserrat SemiBold"/>
                <a:ea typeface="Montserrat SemiBold"/>
                <a:cs typeface="Montserrat SemiBold"/>
                <a:sym typeface="Montserrat SemiBold"/>
              </a:rPr>
              <a:t>Octubre 2025</a:t>
            </a:r>
            <a:endParaRPr/>
          </a:p>
        </p:txBody>
      </p:sp>
      <p:sp>
        <p:nvSpPr>
          <p:cNvPr id="16" name="Google Shape;16;p17"/>
          <p:cNvSpPr txBox="1"/>
          <p:nvPr/>
        </p:nvSpPr>
        <p:spPr>
          <a:xfrm>
            <a:off x="211017" y="171938"/>
            <a:ext cx="464302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C0EEFE"/>
                </a:solidFill>
                <a:latin typeface="Montserrat SemiBold"/>
                <a:ea typeface="Montserrat SemiBold"/>
                <a:cs typeface="Montserrat SemiBold"/>
                <a:sym typeface="Montserrat SemiBold"/>
              </a:rPr>
              <a:t>Proyecto Júpiter </a:t>
            </a:r>
            <a:endParaRPr b="0" i="0" sz="1050" u="none" cap="none" strike="noStrike">
              <a:solidFill>
                <a:srgbClr val="000000"/>
              </a:solidFill>
              <a:latin typeface="Arial"/>
              <a:ea typeface="Arial"/>
              <a:cs typeface="Arial"/>
              <a:sym typeface="Arial"/>
            </a:endParaRPr>
          </a:p>
        </p:txBody>
      </p:sp>
      <p:pic>
        <p:nvPicPr>
          <p:cNvPr descr="Un dibujo con letras&#10;&#10;El contenido generado por IA puede ser incorrecto." id="17" name="Google Shape;17;p17"/>
          <p:cNvPicPr preferRelativeResize="0"/>
          <p:nvPr/>
        </p:nvPicPr>
        <p:blipFill rotWithShape="1">
          <a:blip r:embed="rId4">
            <a:alphaModFix/>
          </a:blip>
          <a:srcRect b="0" l="0" r="0" t="0"/>
          <a:stretch/>
        </p:blipFill>
        <p:spPr>
          <a:xfrm>
            <a:off x="211017" y="4689340"/>
            <a:ext cx="1085768" cy="2822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p:nvPr/>
        </p:nvSpPr>
        <p:spPr>
          <a:xfrm>
            <a:off x="7489" y="637674"/>
            <a:ext cx="6151649"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 name="Google Shape;167;p26"/>
          <p:cNvSpPr/>
          <p:nvPr/>
        </p:nvSpPr>
        <p:spPr>
          <a:xfrm>
            <a:off x="643083" y="356656"/>
            <a:ext cx="6680792"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Evolución de los modelos</a:t>
            </a:r>
            <a:endParaRPr/>
          </a:p>
        </p:txBody>
      </p:sp>
      <p:sp>
        <p:nvSpPr>
          <p:cNvPr id="168" name="Google Shape;168;p26"/>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9</a:t>
            </a:r>
            <a:endParaRPr b="1" i="0" sz="1400" u="none" cap="none" strike="noStrike">
              <a:solidFill>
                <a:schemeClr val="accent2"/>
              </a:solidFill>
              <a:latin typeface="Montserrat SemiBold"/>
              <a:ea typeface="Montserrat SemiBold"/>
              <a:cs typeface="Montserrat SemiBold"/>
              <a:sym typeface="Montserrat SemiBold"/>
            </a:endParaRPr>
          </a:p>
        </p:txBody>
      </p:sp>
      <p:sp>
        <p:nvSpPr>
          <p:cNvPr id="169" name="Google Shape;169;p26"/>
          <p:cNvSpPr/>
          <p:nvPr/>
        </p:nvSpPr>
        <p:spPr>
          <a:xfrm>
            <a:off x="643083" y="1102314"/>
            <a:ext cx="4389120"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DEL PUNTO DE PARTIDA AL MEJOR MODELO</a:t>
            </a:r>
            <a:endParaRPr/>
          </a:p>
        </p:txBody>
      </p:sp>
      <p:pic>
        <p:nvPicPr>
          <p:cNvPr descr="Logotipo&#10;&#10;El contenido generado por IA puede ser incorrecto." id="170" name="Google Shape;170;p26"/>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pic>
        <p:nvPicPr>
          <p:cNvPr id="171" name="Google Shape;171;p26"/>
          <p:cNvPicPr preferRelativeResize="0"/>
          <p:nvPr/>
        </p:nvPicPr>
        <p:blipFill rotWithShape="1">
          <a:blip r:embed="rId4">
            <a:alphaModFix/>
          </a:blip>
          <a:srcRect b="0" l="0" r="0" t="0"/>
          <a:stretch/>
        </p:blipFill>
        <p:spPr>
          <a:xfrm>
            <a:off x="6218673" y="1548498"/>
            <a:ext cx="2712182" cy="1793607"/>
          </a:xfrm>
          <a:prstGeom prst="rect">
            <a:avLst/>
          </a:prstGeom>
          <a:noFill/>
          <a:ln>
            <a:noFill/>
          </a:ln>
          <a:effectLst>
            <a:outerShdw blurRad="292100" rotWithShape="0" algn="tl" dir="2700000" dist="139700">
              <a:srgbClr val="333333">
                <a:alpha val="64313"/>
              </a:srgbClr>
            </a:outerShdw>
          </a:effectLst>
        </p:spPr>
      </p:pic>
      <p:sp>
        <p:nvSpPr>
          <p:cNvPr id="172" name="Google Shape;172;p26"/>
          <p:cNvSpPr/>
          <p:nvPr/>
        </p:nvSpPr>
        <p:spPr>
          <a:xfrm>
            <a:off x="955803" y="1888426"/>
            <a:ext cx="5061780"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FASE 1 – Nuestro primer modelo propio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38"/>
              <a:buFont typeface="Noto Sans"/>
              <a:buNone/>
            </a:pPr>
            <a:r>
              <a:rPr b="0" i="0" lang="en-US" sz="1100" u="none" cap="none" strike="noStrike">
                <a:solidFill>
                  <a:schemeClr val="dk1"/>
                </a:solidFill>
                <a:latin typeface="Montserrat Light"/>
                <a:ea typeface="Montserrat Light"/>
                <a:cs typeface="Montserrat Light"/>
                <a:sym typeface="Montserrat Light"/>
              </a:rPr>
              <a:t>Creamos desde cero una red sencilla, como una versión básica de la anterior. Esto permitió que el modelo “aprendiera por sí mismo” las emociones. Resultado: mejoró hasta un 54 % de aciertos pero fallaba en sad/angry.</a:t>
            </a:r>
            <a:endParaRPr/>
          </a:p>
        </p:txBody>
      </p:sp>
      <p:sp>
        <p:nvSpPr>
          <p:cNvPr id="173" name="Google Shape;173;p26"/>
          <p:cNvSpPr/>
          <p:nvPr/>
        </p:nvSpPr>
        <p:spPr>
          <a:xfrm>
            <a:off x="955799" y="1373693"/>
            <a:ext cx="5121318"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FASE 0 – Aprendizaje a partir de un modelo ya entrenado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38"/>
              <a:buFont typeface="Noto Sans"/>
              <a:buNone/>
            </a:pPr>
            <a:r>
              <a:rPr b="0" i="0" lang="en-US" sz="1100" u="none" cap="none" strike="noStrike">
                <a:solidFill>
                  <a:schemeClr val="dk1"/>
                </a:solidFill>
                <a:latin typeface="Montserrat Light"/>
                <a:ea typeface="Montserrat Light"/>
                <a:cs typeface="Montserrat Light"/>
                <a:sym typeface="Montserrat Light"/>
              </a:rPr>
              <a:t>Empezamos con un modelo ya entrenado (MobileNet), pero no se adaptó bien a nuestras imágenes pequeñas. Resultado: ~48 % de aciertos.</a:t>
            </a:r>
            <a:endParaRPr/>
          </a:p>
        </p:txBody>
      </p:sp>
      <p:sp>
        <p:nvSpPr>
          <p:cNvPr id="174" name="Google Shape;174;p26"/>
          <p:cNvSpPr/>
          <p:nvPr/>
        </p:nvSpPr>
        <p:spPr>
          <a:xfrm>
            <a:off x="955802" y="2741714"/>
            <a:ext cx="5121318"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accent3"/>
                </a:solidFill>
                <a:latin typeface="Montserrat ExtraBold"/>
                <a:ea typeface="Montserrat ExtraBold"/>
                <a:cs typeface="Montserrat ExtraBold"/>
                <a:sym typeface="Montserrat ExtraBold"/>
              </a:rPr>
              <a:t>FASE 2 – Un modelo más profundo y equilibrado</a:t>
            </a:r>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Montserrat Light"/>
                <a:ea typeface="Montserrat Light"/>
                <a:cs typeface="Montserrat Light"/>
                <a:sym typeface="Montserrat Light"/>
              </a:rPr>
              <a:t>Añadimos más capas, técnicas para que no se “atasque” y equilibramos las clases para que todas las emociones tuvieran el mismo peso. Resultado: un 63 % de aciertos y empezó a distinguir mejor entre emociones similares.</a:t>
            </a:r>
            <a:endParaRPr/>
          </a:p>
        </p:txBody>
      </p:sp>
      <p:sp>
        <p:nvSpPr>
          <p:cNvPr id="175" name="Google Shape;175;p26"/>
          <p:cNvSpPr/>
          <p:nvPr/>
        </p:nvSpPr>
        <p:spPr>
          <a:xfrm>
            <a:off x="955802" y="3595002"/>
            <a:ext cx="7605571"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accent3"/>
                </a:solidFill>
                <a:latin typeface="Montserrat ExtraBold"/>
                <a:ea typeface="Montserrat ExtraBold"/>
                <a:cs typeface="Montserrat ExtraBold"/>
                <a:sym typeface="Montserrat ExtraBold"/>
              </a:rPr>
              <a:t>FASE 3 – Combinamos lo mejor de dos mundos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Montserrat Light"/>
                <a:ea typeface="Montserrat Light"/>
                <a:cs typeface="Montserrat Light"/>
                <a:sym typeface="Montserrat Light"/>
              </a:rPr>
              <a:t>Usamos la red como base y añadimos un clasificador especial para emociones difíciles. Resultado: mejor precisión en angry/fear/sad.</a:t>
            </a:r>
            <a:endParaRPr/>
          </a:p>
        </p:txBody>
      </p:sp>
      <p:sp>
        <p:nvSpPr>
          <p:cNvPr id="176" name="Google Shape;176;p26"/>
          <p:cNvSpPr/>
          <p:nvPr/>
        </p:nvSpPr>
        <p:spPr>
          <a:xfrm>
            <a:off x="690581" y="1396639"/>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 name="Google Shape;177;p26"/>
          <p:cNvSpPr/>
          <p:nvPr/>
        </p:nvSpPr>
        <p:spPr>
          <a:xfrm>
            <a:off x="691391" y="1921570"/>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26"/>
          <p:cNvSpPr/>
          <p:nvPr/>
        </p:nvSpPr>
        <p:spPr>
          <a:xfrm>
            <a:off x="690581" y="2767749"/>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26"/>
          <p:cNvSpPr/>
          <p:nvPr/>
        </p:nvSpPr>
        <p:spPr>
          <a:xfrm>
            <a:off x="690581" y="3628004"/>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0" name="Google Shape;180;p26"/>
          <p:cNvSpPr/>
          <p:nvPr/>
        </p:nvSpPr>
        <p:spPr>
          <a:xfrm>
            <a:off x="955797" y="4109736"/>
            <a:ext cx="7233343"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accent3"/>
                </a:solidFill>
                <a:latin typeface="Montserrat ExtraBold"/>
                <a:ea typeface="Montserrat ExtraBold"/>
                <a:cs typeface="Montserrat ExtraBold"/>
                <a:sym typeface="Montserrat ExtraBold"/>
              </a:rPr>
              <a:t>FASE 4 – El modelo final: combinación inteligente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Montserrat Light"/>
                <a:ea typeface="Montserrat Light"/>
                <a:cs typeface="Montserrat Light"/>
                <a:sym typeface="Montserrat Light"/>
              </a:rPr>
              <a:t>Creamos un ensamble, es decir, una fusión suave entre el modelo general y el especializado. Así aprovechamos la fuerza de ambos: uno más equilibrado, el otro más preciso. Resultado final: 65 % de aciertos y 62,4 % de equilibrio entre clases — el mejor rendimiento global del proyecto.</a:t>
            </a:r>
            <a:endParaRPr/>
          </a:p>
        </p:txBody>
      </p:sp>
      <p:sp>
        <p:nvSpPr>
          <p:cNvPr id="181" name="Google Shape;181;p26"/>
          <p:cNvSpPr/>
          <p:nvPr/>
        </p:nvSpPr>
        <p:spPr>
          <a:xfrm>
            <a:off x="690581" y="4139930"/>
            <a:ext cx="122856"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p:nvPr/>
        </p:nvSpPr>
        <p:spPr>
          <a:xfrm>
            <a:off x="-1" y="637674"/>
            <a:ext cx="6704022"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27"/>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Conclusión y modelo final</a:t>
            </a:r>
            <a:endParaRPr b="1" i="0" sz="3800" u="none" cap="none" strike="noStrike">
              <a:solidFill>
                <a:schemeClr val="accent3"/>
              </a:solidFill>
              <a:latin typeface="Montserrat Black"/>
              <a:ea typeface="Montserrat Black"/>
              <a:cs typeface="Montserrat Black"/>
              <a:sym typeface="Montserrat Black"/>
            </a:endParaRPr>
          </a:p>
        </p:txBody>
      </p:sp>
      <p:sp>
        <p:nvSpPr>
          <p:cNvPr id="189" name="Google Shape;189;p27"/>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10</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190" name="Google Shape;190;p27"/>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191" name="Google Shape;191;p27"/>
          <p:cNvSpPr/>
          <p:nvPr/>
        </p:nvSpPr>
        <p:spPr>
          <a:xfrm>
            <a:off x="635593" y="1301180"/>
            <a:ext cx="4000500"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Montserrat ExtraBold"/>
                <a:ea typeface="Montserrat ExtraBold"/>
                <a:cs typeface="Montserrat ExtraBold"/>
                <a:sym typeface="Montserrat ExtraBold"/>
              </a:rPr>
              <a:t>FUNCIONAMIENTO DEL MODELO ELEGIDO</a:t>
            </a:r>
            <a:endParaRPr b="1" i="0" sz="1200" u="none" cap="none" strike="noStrike">
              <a:solidFill>
                <a:schemeClr val="dk1"/>
              </a:solidFill>
              <a:latin typeface="Montserrat ExtraBold"/>
              <a:ea typeface="Montserrat ExtraBold"/>
              <a:cs typeface="Montserrat ExtraBold"/>
              <a:sym typeface="Montserrat ExtraBold"/>
            </a:endParaRPr>
          </a:p>
        </p:txBody>
      </p:sp>
      <p:sp>
        <p:nvSpPr>
          <p:cNvPr id="192" name="Google Shape;192;p27"/>
          <p:cNvSpPr/>
          <p:nvPr/>
        </p:nvSpPr>
        <p:spPr>
          <a:xfrm>
            <a:off x="635593" y="1636401"/>
            <a:ext cx="5142120" cy="514350"/>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7"/>
          <p:cNvSpPr/>
          <p:nvPr/>
        </p:nvSpPr>
        <p:spPr>
          <a:xfrm>
            <a:off x="1021356" y="1755076"/>
            <a:ext cx="4521688"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900" u="none" cap="none" strike="noStrike">
                <a:solidFill>
                  <a:schemeClr val="dk1"/>
                </a:solidFill>
                <a:latin typeface="Montserrat Light"/>
                <a:ea typeface="Montserrat Light"/>
                <a:cs typeface="Montserrat Light"/>
                <a:sym typeface="Montserrat Light"/>
              </a:rPr>
              <a:t>Recibe la imagen en tamaño pequeño y en blanco y negro (para quedarse con las formas y gestos importantes).</a:t>
            </a:r>
            <a:endParaRPr/>
          </a:p>
        </p:txBody>
      </p:sp>
      <p:sp>
        <p:nvSpPr>
          <p:cNvPr id="194" name="Google Shape;194;p27"/>
          <p:cNvSpPr/>
          <p:nvPr/>
        </p:nvSpPr>
        <p:spPr>
          <a:xfrm>
            <a:off x="635593" y="2236476"/>
            <a:ext cx="5142120" cy="514350"/>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7"/>
          <p:cNvSpPr/>
          <p:nvPr/>
        </p:nvSpPr>
        <p:spPr>
          <a:xfrm>
            <a:off x="1021356" y="2285902"/>
            <a:ext cx="4521688" cy="41549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900" u="none" cap="none" strike="noStrike">
                <a:solidFill>
                  <a:schemeClr val="dk1"/>
                </a:solidFill>
                <a:latin typeface="Montserrat Light"/>
                <a:ea typeface="Montserrat Light"/>
                <a:cs typeface="Montserrat Light"/>
                <a:sym typeface="Montserrat Light"/>
              </a:rPr>
              <a:t>Una red neuronal (CNN) actúa como extractor de rasgos: cejas, ojos, comisuras, arrugas. De ahí saca un resumen numérico que luego usamos en nuestro modelo</a:t>
            </a:r>
            <a:endParaRPr/>
          </a:p>
        </p:txBody>
      </p:sp>
      <p:sp>
        <p:nvSpPr>
          <p:cNvPr id="196" name="Google Shape;196;p27"/>
          <p:cNvSpPr/>
          <p:nvPr/>
        </p:nvSpPr>
        <p:spPr>
          <a:xfrm>
            <a:off x="635593" y="2836551"/>
            <a:ext cx="5142120" cy="514350"/>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7"/>
          <p:cNvSpPr/>
          <p:nvPr/>
        </p:nvSpPr>
        <p:spPr>
          <a:xfrm>
            <a:off x="1021356" y="2955226"/>
            <a:ext cx="4521688"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900" u="none" cap="none" strike="noStrike">
                <a:solidFill>
                  <a:schemeClr val="dk1"/>
                </a:solidFill>
                <a:latin typeface="Montserrat Light"/>
                <a:ea typeface="Montserrat Light"/>
                <a:cs typeface="Montserrat Light"/>
                <a:sym typeface="Montserrat Light"/>
              </a:rPr>
              <a:t>Se combinan dos opiniones independientes: generalista (probabilidad por emoción) y especialista (para casos confusos).</a:t>
            </a:r>
            <a:endParaRPr/>
          </a:p>
        </p:txBody>
      </p:sp>
      <p:sp>
        <p:nvSpPr>
          <p:cNvPr id="198" name="Google Shape;198;p27"/>
          <p:cNvSpPr/>
          <p:nvPr/>
        </p:nvSpPr>
        <p:spPr>
          <a:xfrm>
            <a:off x="635593" y="3436626"/>
            <a:ext cx="5142120" cy="514350"/>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7"/>
          <p:cNvSpPr/>
          <p:nvPr/>
        </p:nvSpPr>
        <p:spPr>
          <a:xfrm>
            <a:off x="1021356" y="3486052"/>
            <a:ext cx="4521688" cy="41549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900" u="none" cap="none" strike="noStrike">
                <a:solidFill>
                  <a:schemeClr val="dk1"/>
                </a:solidFill>
                <a:latin typeface="Montserrat Light"/>
                <a:ea typeface="Montserrat Light"/>
                <a:cs typeface="Montserrat Light"/>
                <a:sym typeface="Montserrat Light"/>
              </a:rPr>
              <a:t>Combinamos dos modelos: uno más general y otro más especializado. El general tiene más peso (75 %) y el especializado aporta un 25 %, de modo que el resultado final aprovecha lo mejor de ambos.</a:t>
            </a:r>
            <a:endParaRPr/>
          </a:p>
        </p:txBody>
      </p:sp>
      <p:sp>
        <p:nvSpPr>
          <p:cNvPr id="200" name="Google Shape;200;p27"/>
          <p:cNvSpPr/>
          <p:nvPr/>
        </p:nvSpPr>
        <p:spPr>
          <a:xfrm>
            <a:off x="635593" y="4036701"/>
            <a:ext cx="5142120" cy="514350"/>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7"/>
          <p:cNvSpPr/>
          <p:nvPr/>
        </p:nvSpPr>
        <p:spPr>
          <a:xfrm>
            <a:off x="1021356" y="4155376"/>
            <a:ext cx="4521688"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900" u="none" cap="none" strike="noStrike">
                <a:solidFill>
                  <a:schemeClr val="dk1"/>
                </a:solidFill>
                <a:latin typeface="Montserrat Light"/>
                <a:ea typeface="Montserrat Light"/>
                <a:cs typeface="Montserrat Light"/>
                <a:sym typeface="Montserrat Light"/>
              </a:rPr>
              <a:t>Se elige la emoción con mayor probabilidad y se muestra también un nivel de confianza.</a:t>
            </a:r>
            <a:endParaRPr/>
          </a:p>
        </p:txBody>
      </p:sp>
      <p:sp>
        <p:nvSpPr>
          <p:cNvPr id="202" name="Google Shape;202;p27"/>
          <p:cNvSpPr/>
          <p:nvPr/>
        </p:nvSpPr>
        <p:spPr>
          <a:xfrm>
            <a:off x="735603" y="1786418"/>
            <a:ext cx="214200" cy="214200"/>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1</a:t>
            </a:r>
            <a:endParaRPr/>
          </a:p>
        </p:txBody>
      </p:sp>
      <p:sp>
        <p:nvSpPr>
          <p:cNvPr id="203" name="Google Shape;203;p27"/>
          <p:cNvSpPr/>
          <p:nvPr/>
        </p:nvSpPr>
        <p:spPr>
          <a:xfrm>
            <a:off x="735605" y="2381771"/>
            <a:ext cx="214200" cy="214200"/>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2</a:t>
            </a:r>
            <a:endParaRPr/>
          </a:p>
        </p:txBody>
      </p:sp>
      <p:sp>
        <p:nvSpPr>
          <p:cNvPr id="204" name="Google Shape;204;p27"/>
          <p:cNvSpPr/>
          <p:nvPr/>
        </p:nvSpPr>
        <p:spPr>
          <a:xfrm>
            <a:off x="735605" y="2977123"/>
            <a:ext cx="214200" cy="214200"/>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3</a:t>
            </a:r>
            <a:endParaRPr/>
          </a:p>
        </p:txBody>
      </p:sp>
      <p:sp>
        <p:nvSpPr>
          <p:cNvPr id="205" name="Google Shape;205;p27"/>
          <p:cNvSpPr/>
          <p:nvPr/>
        </p:nvSpPr>
        <p:spPr>
          <a:xfrm>
            <a:off x="735604" y="3572475"/>
            <a:ext cx="214200" cy="214200"/>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4</a:t>
            </a:r>
            <a:endParaRPr/>
          </a:p>
        </p:txBody>
      </p:sp>
      <p:sp>
        <p:nvSpPr>
          <p:cNvPr id="206" name="Google Shape;206;p27"/>
          <p:cNvSpPr/>
          <p:nvPr/>
        </p:nvSpPr>
        <p:spPr>
          <a:xfrm>
            <a:off x="735604" y="4167828"/>
            <a:ext cx="214200" cy="214200"/>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50" u="none" cap="none" strike="noStrike">
                <a:solidFill>
                  <a:schemeClr val="lt1"/>
                </a:solidFill>
                <a:latin typeface="Montserrat"/>
                <a:ea typeface="Montserrat"/>
                <a:cs typeface="Montserrat"/>
                <a:sym typeface="Montserrat"/>
              </a:rPr>
              <a:t>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p:nvPr/>
        </p:nvSpPr>
        <p:spPr>
          <a:xfrm>
            <a:off x="-1" y="637674"/>
            <a:ext cx="5381205"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2" name="Google Shape;212;p28"/>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¿Es bueno el modelo?</a:t>
            </a:r>
            <a:endParaRPr b="1" i="0" sz="3800" u="none" cap="none" strike="noStrike">
              <a:solidFill>
                <a:schemeClr val="accent3"/>
              </a:solidFill>
              <a:latin typeface="Montserrat Black"/>
              <a:ea typeface="Montserrat Black"/>
              <a:cs typeface="Montserrat Black"/>
              <a:sym typeface="Montserrat Black"/>
            </a:endParaRPr>
          </a:p>
        </p:txBody>
      </p:sp>
      <p:pic>
        <p:nvPicPr>
          <p:cNvPr id="213" name="Google Shape;213;p28"/>
          <p:cNvPicPr preferRelativeResize="0"/>
          <p:nvPr/>
        </p:nvPicPr>
        <p:blipFill rotWithShape="1">
          <a:blip r:embed="rId3">
            <a:alphaModFix/>
          </a:blip>
          <a:srcRect b="0" l="0" r="0" t="0"/>
          <a:stretch/>
        </p:blipFill>
        <p:spPr>
          <a:xfrm>
            <a:off x="1072830" y="1761750"/>
            <a:ext cx="1620000" cy="1620000"/>
          </a:xfrm>
          <a:prstGeom prst="rect">
            <a:avLst/>
          </a:prstGeom>
          <a:noFill/>
          <a:ln>
            <a:noFill/>
          </a:ln>
        </p:spPr>
      </p:pic>
      <p:pic>
        <p:nvPicPr>
          <p:cNvPr id="214" name="Google Shape;214;p28"/>
          <p:cNvPicPr preferRelativeResize="0"/>
          <p:nvPr/>
        </p:nvPicPr>
        <p:blipFill rotWithShape="1">
          <a:blip r:embed="rId4">
            <a:alphaModFix/>
          </a:blip>
          <a:srcRect b="0" l="0" r="0" t="0"/>
          <a:stretch/>
        </p:blipFill>
        <p:spPr>
          <a:xfrm>
            <a:off x="6298992" y="1761750"/>
            <a:ext cx="1620000" cy="1620000"/>
          </a:xfrm>
          <a:prstGeom prst="rect">
            <a:avLst/>
          </a:prstGeom>
          <a:noFill/>
          <a:ln>
            <a:noFill/>
          </a:ln>
        </p:spPr>
      </p:pic>
      <p:pic>
        <p:nvPicPr>
          <p:cNvPr id="215" name="Google Shape;215;p28"/>
          <p:cNvPicPr preferRelativeResize="0"/>
          <p:nvPr/>
        </p:nvPicPr>
        <p:blipFill rotWithShape="1">
          <a:blip r:embed="rId5">
            <a:alphaModFix/>
          </a:blip>
          <a:srcRect b="0" l="0" r="0" t="0"/>
          <a:stretch/>
        </p:blipFill>
        <p:spPr>
          <a:xfrm>
            <a:off x="3685651" y="1761230"/>
            <a:ext cx="1620520" cy="1620520"/>
          </a:xfrm>
          <a:prstGeom prst="rect">
            <a:avLst/>
          </a:prstGeom>
          <a:noFill/>
          <a:ln>
            <a:noFill/>
          </a:ln>
        </p:spPr>
      </p:pic>
      <p:sp>
        <p:nvSpPr>
          <p:cNvPr id="216" name="Google Shape;216;p28"/>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11</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217" name="Google Shape;217;p28"/>
          <p:cNvPicPr preferRelativeResize="0"/>
          <p:nvPr/>
        </p:nvPicPr>
        <p:blipFill rotWithShape="1">
          <a:blip r:embed="rId6">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p:nvPr/>
        </p:nvSpPr>
        <p:spPr>
          <a:xfrm>
            <a:off x="-1" y="637674"/>
            <a:ext cx="5381205"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29"/>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¿Es bueno el modelo?</a:t>
            </a:r>
            <a:endParaRPr b="1" i="0" sz="3800" u="none" cap="none" strike="noStrike">
              <a:solidFill>
                <a:schemeClr val="accent3"/>
              </a:solidFill>
              <a:latin typeface="Montserrat Black"/>
              <a:ea typeface="Montserrat Black"/>
              <a:cs typeface="Montserrat Black"/>
              <a:sym typeface="Montserrat Black"/>
            </a:endParaRPr>
          </a:p>
        </p:txBody>
      </p:sp>
      <p:pic>
        <p:nvPicPr>
          <p:cNvPr id="224" name="Google Shape;224;p29"/>
          <p:cNvPicPr preferRelativeResize="0"/>
          <p:nvPr/>
        </p:nvPicPr>
        <p:blipFill rotWithShape="1">
          <a:blip r:embed="rId3">
            <a:alphaModFix/>
          </a:blip>
          <a:srcRect b="0" l="0" r="0" t="0"/>
          <a:stretch/>
        </p:blipFill>
        <p:spPr>
          <a:xfrm>
            <a:off x="1072830" y="1761230"/>
            <a:ext cx="1620000" cy="1620000"/>
          </a:xfrm>
          <a:prstGeom prst="rect">
            <a:avLst/>
          </a:prstGeom>
          <a:noFill/>
          <a:ln>
            <a:noFill/>
          </a:ln>
        </p:spPr>
      </p:pic>
      <p:pic>
        <p:nvPicPr>
          <p:cNvPr id="225" name="Google Shape;225;p29"/>
          <p:cNvPicPr preferRelativeResize="0"/>
          <p:nvPr/>
        </p:nvPicPr>
        <p:blipFill rotWithShape="1">
          <a:blip r:embed="rId4">
            <a:alphaModFix/>
          </a:blip>
          <a:srcRect b="0" l="0" r="0" t="0"/>
          <a:stretch/>
        </p:blipFill>
        <p:spPr>
          <a:xfrm>
            <a:off x="6298992" y="1761230"/>
            <a:ext cx="1620000" cy="1620000"/>
          </a:xfrm>
          <a:prstGeom prst="rect">
            <a:avLst/>
          </a:prstGeom>
          <a:noFill/>
          <a:ln>
            <a:noFill/>
          </a:ln>
        </p:spPr>
      </p:pic>
      <p:pic>
        <p:nvPicPr>
          <p:cNvPr id="226" name="Google Shape;226;p29"/>
          <p:cNvPicPr preferRelativeResize="0"/>
          <p:nvPr/>
        </p:nvPicPr>
        <p:blipFill rotWithShape="1">
          <a:blip r:embed="rId5">
            <a:alphaModFix/>
          </a:blip>
          <a:srcRect b="0" l="0" r="0" t="0"/>
          <a:stretch/>
        </p:blipFill>
        <p:spPr>
          <a:xfrm>
            <a:off x="3685651" y="1761230"/>
            <a:ext cx="1620520" cy="1620520"/>
          </a:xfrm>
          <a:prstGeom prst="rect">
            <a:avLst/>
          </a:prstGeom>
          <a:noFill/>
          <a:ln>
            <a:noFill/>
          </a:ln>
        </p:spPr>
      </p:pic>
      <p:sp>
        <p:nvSpPr>
          <p:cNvPr id="227" name="Google Shape;227;p29"/>
          <p:cNvSpPr txBox="1"/>
          <p:nvPr/>
        </p:nvSpPr>
        <p:spPr>
          <a:xfrm>
            <a:off x="1072830" y="3542242"/>
            <a:ext cx="1620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38"/>
              <a:buFont typeface="Noto Sans"/>
              <a:buNone/>
            </a:pPr>
            <a:r>
              <a:rPr b="1" i="0" lang="en-US" sz="1400" u="none" cap="none" strike="noStrike">
                <a:solidFill>
                  <a:schemeClr val="accent3"/>
                </a:solidFill>
                <a:latin typeface="Montserrat ExtraBold"/>
                <a:ea typeface="Montserrat ExtraBold"/>
                <a:cs typeface="Montserrat ExtraBold"/>
                <a:sym typeface="Montserrat ExtraBold"/>
              </a:rPr>
              <a:t>MIEDO</a:t>
            </a:r>
            <a:endParaRPr b="0" i="0" sz="1400" u="none" cap="none" strike="noStrike">
              <a:solidFill>
                <a:srgbClr val="000000"/>
              </a:solidFill>
              <a:latin typeface="Arial"/>
              <a:ea typeface="Arial"/>
              <a:cs typeface="Arial"/>
              <a:sym typeface="Arial"/>
            </a:endParaRPr>
          </a:p>
        </p:txBody>
      </p:sp>
      <p:sp>
        <p:nvSpPr>
          <p:cNvPr id="228" name="Google Shape;228;p29"/>
          <p:cNvSpPr txBox="1"/>
          <p:nvPr/>
        </p:nvSpPr>
        <p:spPr>
          <a:xfrm>
            <a:off x="3685651" y="3542242"/>
            <a:ext cx="1620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38"/>
              <a:buFont typeface="Noto Sans"/>
              <a:buNone/>
            </a:pPr>
            <a:r>
              <a:rPr b="1" i="0" lang="en-US" sz="1400" u="none" cap="none" strike="noStrike">
                <a:solidFill>
                  <a:schemeClr val="accent3"/>
                </a:solidFill>
                <a:latin typeface="Montserrat ExtraBold"/>
                <a:ea typeface="Montserrat ExtraBold"/>
                <a:cs typeface="Montserrat ExtraBold"/>
                <a:sym typeface="Montserrat ExtraBold"/>
              </a:rPr>
              <a:t>ENFADO</a:t>
            </a:r>
            <a:endParaRPr b="0" i="0" sz="1400" u="none" cap="none" strike="noStrike">
              <a:solidFill>
                <a:srgbClr val="000000"/>
              </a:solidFill>
              <a:latin typeface="Arial"/>
              <a:ea typeface="Arial"/>
              <a:cs typeface="Arial"/>
              <a:sym typeface="Arial"/>
            </a:endParaRPr>
          </a:p>
        </p:txBody>
      </p:sp>
      <p:sp>
        <p:nvSpPr>
          <p:cNvPr id="229" name="Google Shape;229;p29"/>
          <p:cNvSpPr txBox="1"/>
          <p:nvPr/>
        </p:nvSpPr>
        <p:spPr>
          <a:xfrm>
            <a:off x="6298472" y="3542242"/>
            <a:ext cx="1620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38"/>
              <a:buFont typeface="Noto Sans"/>
              <a:buNone/>
            </a:pPr>
            <a:r>
              <a:rPr b="1" i="0" lang="en-US" sz="1400" u="none" cap="none" strike="noStrike">
                <a:solidFill>
                  <a:schemeClr val="accent3"/>
                </a:solidFill>
                <a:latin typeface="Montserrat ExtraBold"/>
                <a:ea typeface="Montserrat ExtraBold"/>
                <a:cs typeface="Montserrat ExtraBold"/>
                <a:sym typeface="Montserrat ExtraBold"/>
              </a:rPr>
              <a:t>ENFADO</a:t>
            </a:r>
            <a:endParaRPr b="0" i="0" sz="1400" u="none" cap="none" strike="noStrike">
              <a:solidFill>
                <a:srgbClr val="000000"/>
              </a:solidFill>
              <a:latin typeface="Arial"/>
              <a:ea typeface="Arial"/>
              <a:cs typeface="Arial"/>
              <a:sym typeface="Arial"/>
            </a:endParaRPr>
          </a:p>
        </p:txBody>
      </p:sp>
      <p:sp>
        <p:nvSpPr>
          <p:cNvPr id="230" name="Google Shape;230;p29"/>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11</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231" name="Google Shape;231;p29"/>
          <p:cNvPicPr preferRelativeResize="0"/>
          <p:nvPr/>
        </p:nvPicPr>
        <p:blipFill rotWithShape="1">
          <a:blip r:embed="rId6">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p:nvPr/>
        </p:nvSpPr>
        <p:spPr>
          <a:xfrm>
            <a:off x="0" y="637674"/>
            <a:ext cx="4248320"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7" name="Google Shape;237;p30"/>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Nuestro modelo</a:t>
            </a:r>
            <a:endParaRPr b="1" i="0" sz="3800" u="none" cap="none" strike="noStrike">
              <a:solidFill>
                <a:schemeClr val="accent3"/>
              </a:solidFill>
              <a:latin typeface="Montserrat Black"/>
              <a:ea typeface="Montserrat Black"/>
              <a:cs typeface="Montserrat Black"/>
              <a:sym typeface="Montserrat Black"/>
            </a:endParaRPr>
          </a:p>
        </p:txBody>
      </p:sp>
      <p:sp>
        <p:nvSpPr>
          <p:cNvPr id="238" name="Google Shape;238;p30"/>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12</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239" name="Google Shape;239;p30"/>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pic>
        <p:nvPicPr>
          <p:cNvPr id="240" name="Google Shape;240;p30"/>
          <p:cNvPicPr preferRelativeResize="0"/>
          <p:nvPr/>
        </p:nvPicPr>
        <p:blipFill rotWithShape="1">
          <a:blip r:embed="rId4">
            <a:alphaModFix/>
          </a:blip>
          <a:srcRect b="0" l="0" r="0" t="0"/>
          <a:stretch/>
        </p:blipFill>
        <p:spPr>
          <a:xfrm>
            <a:off x="4404134" y="1661060"/>
            <a:ext cx="4406854" cy="2301480"/>
          </a:xfrm>
          <a:prstGeom prst="rect">
            <a:avLst/>
          </a:prstGeom>
          <a:noFill/>
          <a:ln>
            <a:noFill/>
          </a:ln>
        </p:spPr>
      </p:pic>
      <p:sp>
        <p:nvSpPr>
          <p:cNvPr id="241" name="Google Shape;241;p30"/>
          <p:cNvSpPr txBox="1"/>
          <p:nvPr/>
        </p:nvSpPr>
        <p:spPr>
          <a:xfrm>
            <a:off x="635593" y="1743378"/>
            <a:ext cx="3433473" cy="9386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ANGRY (ENFADO)</a:t>
            </a:r>
            <a:endParaRPr b="0" i="0" sz="1100" u="none" cap="none" strike="noStrike">
              <a:solidFill>
                <a:srgbClr val="FF3D6D"/>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600"/>
              <a:buFont typeface="Arial"/>
              <a:buNone/>
            </a:pPr>
            <a:r>
              <a:rPr b="0" i="0" lang="en-US" sz="1100" u="none" cap="none" strike="noStrike">
                <a:solidFill>
                  <a:schemeClr val="dk1"/>
                </a:solidFill>
                <a:latin typeface="Montserrat Light"/>
                <a:ea typeface="Montserrat Light"/>
                <a:cs typeface="Montserrat Light"/>
                <a:sym typeface="Montserrat Light"/>
              </a:rPr>
              <a:t>Aproximadamente 65 % de aciertos.</a:t>
            </a:r>
            <a:endParaRPr/>
          </a:p>
          <a:p>
            <a:pPr indent="0" lvl="0" marL="0" marR="0" rtl="0" algn="l">
              <a:lnSpc>
                <a:spcPct val="100000"/>
              </a:lnSpc>
              <a:spcBef>
                <a:spcPts val="0"/>
              </a:spcBef>
              <a:spcAft>
                <a:spcPts val="0"/>
              </a:spcAft>
              <a:buClr>
                <a:srgbClr val="000000"/>
              </a:buClr>
              <a:buSzPts val="1600"/>
              <a:buFont typeface="Arial"/>
              <a:buNone/>
            </a:pPr>
            <a:r>
              <a:t/>
            </a:r>
            <a:endParaRPr b="0" i="0" sz="1100" u="none" cap="none" strike="noStrike">
              <a:solidFill>
                <a:schemeClr val="dk1"/>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FEAR (MIEDO)</a:t>
            </a:r>
            <a:endParaRPr b="0" i="0" sz="1100" u="none" cap="none" strike="noStrike">
              <a:solidFill>
                <a:srgbClr val="FF3D6D"/>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Clr>
                <a:srgbClr val="000000"/>
              </a:buClr>
              <a:buSzPts val="1600"/>
              <a:buFont typeface="Arial"/>
              <a:buNone/>
            </a:pPr>
            <a:r>
              <a:rPr b="0" i="0" lang="en-US" sz="1100" u="none" cap="none" strike="noStrike">
                <a:solidFill>
                  <a:schemeClr val="dk1"/>
                </a:solidFill>
                <a:latin typeface="Montserrat Light"/>
                <a:ea typeface="Montserrat Light"/>
                <a:cs typeface="Montserrat Light"/>
                <a:sym typeface="Montserrat Light"/>
              </a:rPr>
              <a:t>Aproximadamente 55 % de aciertos.</a:t>
            </a:r>
            <a:endParaRPr/>
          </a:p>
        </p:txBody>
      </p:sp>
      <p:sp>
        <p:nvSpPr>
          <p:cNvPr id="242" name="Google Shape;242;p30"/>
          <p:cNvSpPr/>
          <p:nvPr/>
        </p:nvSpPr>
        <p:spPr>
          <a:xfrm>
            <a:off x="635593" y="2827344"/>
            <a:ext cx="3032573" cy="1072802"/>
          </a:xfrm>
          <a:prstGeom prst="rect">
            <a:avLst/>
          </a:prstGeom>
          <a:solidFill>
            <a:srgbClr val="FED8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0"/>
          <p:cNvSpPr txBox="1"/>
          <p:nvPr/>
        </p:nvSpPr>
        <p:spPr>
          <a:xfrm>
            <a:off x="695926" y="2979024"/>
            <a:ext cx="2911906"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 Es decir, nuestro modelo reconoce bien el enfado en unos 2 de cada 3 casos, y el miedo en algo más de 1 de cada 2</a:t>
            </a:r>
            <a:endParaRPr b="0" i="0" sz="1100" u="none" cap="none" strike="noStrike">
              <a:solidFill>
                <a:srgbClr val="000000"/>
              </a:solidFill>
              <a:latin typeface="Arial"/>
              <a:ea typeface="Arial"/>
              <a:cs typeface="Arial"/>
              <a:sym typeface="Arial"/>
            </a:endParaRPr>
          </a:p>
        </p:txBody>
      </p:sp>
      <p:sp>
        <p:nvSpPr>
          <p:cNvPr id="244" name="Google Shape;244;p30"/>
          <p:cNvSpPr/>
          <p:nvPr/>
        </p:nvSpPr>
        <p:spPr>
          <a:xfrm>
            <a:off x="4070294" y="1423454"/>
            <a:ext cx="6338529" cy="2776692"/>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p:nvPr/>
        </p:nvSpPr>
        <p:spPr>
          <a:xfrm>
            <a:off x="-1" y="637674"/>
            <a:ext cx="6704022"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 name="Google Shape;251;p31"/>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Viabilidad de las métricas</a:t>
            </a:r>
            <a:endParaRPr b="1" i="0" sz="3800" u="none" cap="none" strike="noStrike">
              <a:solidFill>
                <a:schemeClr val="accent3"/>
              </a:solidFill>
              <a:latin typeface="Montserrat Black"/>
              <a:ea typeface="Montserrat Black"/>
              <a:cs typeface="Montserrat Black"/>
              <a:sym typeface="Montserrat Black"/>
            </a:endParaRPr>
          </a:p>
        </p:txBody>
      </p:sp>
      <p:sp>
        <p:nvSpPr>
          <p:cNvPr id="252" name="Google Shape;252;p31"/>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13</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253" name="Google Shape;253;p31"/>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254" name="Google Shape;254;p31"/>
          <p:cNvSpPr/>
          <p:nvPr/>
        </p:nvSpPr>
        <p:spPr>
          <a:xfrm>
            <a:off x="5720862" y="1753772"/>
            <a:ext cx="4687961" cy="2397822"/>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5" name="Google Shape;255;p31"/>
          <p:cNvSpPr/>
          <p:nvPr/>
        </p:nvSpPr>
        <p:spPr>
          <a:xfrm>
            <a:off x="964267" y="2125835"/>
            <a:ext cx="4488976"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RENDIMIENTO COMPARATIVO CON HUMANOS (FER2013)</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En el dataset FER2013, el rendimiento humano estimado es de ~65.5% Accuracy. El modelo del Proyecto Júpiter (64.54% Accuracy) se encuentra muy cerca de este demostrando una capacidad competitiva.</a:t>
            </a:r>
            <a:endParaRPr/>
          </a:p>
        </p:txBody>
      </p:sp>
      <p:sp>
        <p:nvSpPr>
          <p:cNvPr id="256" name="Google Shape;256;p31"/>
          <p:cNvSpPr/>
          <p:nvPr/>
        </p:nvSpPr>
        <p:spPr>
          <a:xfrm>
            <a:off x="964264" y="1178981"/>
            <a:ext cx="4488977"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SUPERACIÓN DEL NIVEL DE AZAR</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El modelo del Proyecto Júpiter (64.54% Accuracy) supera significativamente el nivel de azar para 7 emociones (14.29% Accuracy), siendo aproximadamente 4.5 veces más preciso que una predicción aleatoria.</a:t>
            </a:r>
            <a:endParaRPr/>
          </a:p>
        </p:txBody>
      </p:sp>
      <p:sp>
        <p:nvSpPr>
          <p:cNvPr id="257" name="Google Shape;257;p31"/>
          <p:cNvSpPr/>
          <p:nvPr/>
        </p:nvSpPr>
        <p:spPr>
          <a:xfrm>
            <a:off x="964266" y="3072689"/>
            <a:ext cx="4488975" cy="84638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CONTEXTO DE COMPLEJIDAD</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Estudios muestran que el rendimiento humano en tareas de reconocimiento de emociones puede variar (41%-72% Accuracy) y ser inferior en contextos más complejos o con mayor número de emociones.</a:t>
            </a:r>
            <a:endParaRPr/>
          </a:p>
        </p:txBody>
      </p:sp>
      <p:sp>
        <p:nvSpPr>
          <p:cNvPr id="258" name="Google Shape;258;p31"/>
          <p:cNvSpPr/>
          <p:nvPr/>
        </p:nvSpPr>
        <p:spPr>
          <a:xfrm>
            <a:off x="964263" y="4019544"/>
            <a:ext cx="4488978"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VIABILIDAD Y POTENCIAL</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Las métricas obtenidas demuestran que el modelo es viable y robusto para la clasificación de emociones, ofreciendo una base sólida para la toma de decisiones estratégicas en PontIA World.</a:t>
            </a:r>
            <a:endParaRPr/>
          </a:p>
        </p:txBody>
      </p:sp>
      <p:sp>
        <p:nvSpPr>
          <p:cNvPr id="259" name="Google Shape;259;p31"/>
          <p:cNvSpPr/>
          <p:nvPr/>
        </p:nvSpPr>
        <p:spPr>
          <a:xfrm>
            <a:off x="712340" y="120223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0" name="Google Shape;260;p31"/>
          <p:cNvSpPr/>
          <p:nvPr/>
        </p:nvSpPr>
        <p:spPr>
          <a:xfrm>
            <a:off x="713150" y="215194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1" name="Google Shape;261;p31"/>
          <p:cNvSpPr/>
          <p:nvPr/>
        </p:nvSpPr>
        <p:spPr>
          <a:xfrm>
            <a:off x="712340" y="3089873"/>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31"/>
          <p:cNvSpPr/>
          <p:nvPr/>
        </p:nvSpPr>
        <p:spPr>
          <a:xfrm>
            <a:off x="712340" y="403958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reencoded.png" id="263" name="Google Shape;263;p31"/>
          <p:cNvPicPr preferRelativeResize="0"/>
          <p:nvPr/>
        </p:nvPicPr>
        <p:blipFill rotWithShape="1">
          <a:blip r:embed="rId4">
            <a:alphaModFix/>
          </a:blip>
          <a:srcRect b="0" l="0" r="0" t="0"/>
          <a:stretch/>
        </p:blipFill>
        <p:spPr>
          <a:xfrm>
            <a:off x="5811658" y="1938551"/>
            <a:ext cx="3059663" cy="20673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descr="preencoded.png" id="269" name="Google Shape;269;p32"/>
          <p:cNvSpPr/>
          <p:nvPr/>
        </p:nvSpPr>
        <p:spPr>
          <a:xfrm>
            <a:off x="0" y="0"/>
            <a:ext cx="91440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0" name="Google Shape;270;p32"/>
          <p:cNvSpPr/>
          <p:nvPr/>
        </p:nvSpPr>
        <p:spPr>
          <a:xfrm>
            <a:off x="3110755" y="637674"/>
            <a:ext cx="3809998"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p32"/>
          <p:cNvSpPr/>
          <p:nvPr/>
        </p:nvSpPr>
        <p:spPr>
          <a:xfrm>
            <a:off x="3746349" y="356656"/>
            <a:ext cx="5124972"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IA generativa</a:t>
            </a:r>
            <a:endParaRPr/>
          </a:p>
        </p:txBody>
      </p:sp>
      <p:sp>
        <p:nvSpPr>
          <p:cNvPr id="272" name="Google Shape;272;p32"/>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14</a:t>
            </a:r>
            <a:endParaRPr b="1" i="0" sz="1400" u="none" cap="none" strike="noStrike">
              <a:solidFill>
                <a:schemeClr val="accent2"/>
              </a:solidFill>
              <a:latin typeface="Montserrat SemiBold"/>
              <a:ea typeface="Montserrat SemiBold"/>
              <a:cs typeface="Montserrat SemiBold"/>
              <a:sym typeface="Montserrat SemiBold"/>
            </a:endParaRPr>
          </a:p>
        </p:txBody>
      </p:sp>
      <p:grpSp>
        <p:nvGrpSpPr>
          <p:cNvPr id="273" name="Google Shape;273;p32"/>
          <p:cNvGrpSpPr/>
          <p:nvPr/>
        </p:nvGrpSpPr>
        <p:grpSpPr>
          <a:xfrm>
            <a:off x="3746349" y="1110374"/>
            <a:ext cx="4588003" cy="1643706"/>
            <a:chOff x="3746349" y="1246436"/>
            <a:chExt cx="4588003" cy="1643706"/>
          </a:xfrm>
        </p:grpSpPr>
        <p:sp>
          <p:nvSpPr>
            <p:cNvPr id="274" name="Google Shape;274;p32"/>
            <p:cNvSpPr/>
            <p:nvPr/>
          </p:nvSpPr>
          <p:spPr>
            <a:xfrm>
              <a:off x="4067532" y="1947538"/>
              <a:ext cx="42668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Mejorar la experiencia y valoraciones de los visitantes.</a:t>
              </a:r>
              <a:endParaRPr b="0" i="0" sz="1100" u="none" cap="none" strike="noStrike">
                <a:solidFill>
                  <a:schemeClr val="dk1"/>
                </a:solidFill>
                <a:latin typeface="Montserrat Light"/>
                <a:ea typeface="Montserrat Light"/>
                <a:cs typeface="Montserrat Light"/>
                <a:sym typeface="Montserrat Light"/>
              </a:endParaRPr>
            </a:p>
          </p:txBody>
        </p:sp>
        <p:sp>
          <p:nvSpPr>
            <p:cNvPr id="275" name="Google Shape;275;p32"/>
            <p:cNvSpPr/>
            <p:nvPr/>
          </p:nvSpPr>
          <p:spPr>
            <a:xfrm>
              <a:off x="3746349" y="1246436"/>
              <a:ext cx="4389120"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RESUMEN</a:t>
              </a:r>
              <a:endParaRPr b="1" i="0" sz="1200" u="none" cap="none" strike="noStrike">
                <a:solidFill>
                  <a:schemeClr val="dk1"/>
                </a:solidFill>
                <a:latin typeface="Montserrat ExtraBold"/>
                <a:ea typeface="Montserrat ExtraBold"/>
                <a:cs typeface="Montserrat ExtraBold"/>
                <a:sym typeface="Montserrat ExtraBold"/>
              </a:endParaRPr>
            </a:p>
          </p:txBody>
        </p:sp>
        <p:sp>
          <p:nvSpPr>
            <p:cNvPr id="276" name="Google Shape;276;p32"/>
            <p:cNvSpPr/>
            <p:nvPr/>
          </p:nvSpPr>
          <p:spPr>
            <a:xfrm>
              <a:off x="4067532" y="1512765"/>
              <a:ext cx="42668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PROBLEMA</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Valoraciones bajas en atracciones (media de 5 sobre 10).</a:t>
              </a:r>
              <a:endParaRPr b="0" i="0" sz="1100" u="none" cap="none" strike="noStrike">
                <a:solidFill>
                  <a:schemeClr val="dk1"/>
                </a:solidFill>
                <a:latin typeface="Montserrat Light"/>
                <a:ea typeface="Montserrat Light"/>
                <a:cs typeface="Montserrat Light"/>
                <a:sym typeface="Montserrat Light"/>
              </a:endParaRPr>
            </a:p>
          </p:txBody>
        </p:sp>
        <p:sp>
          <p:nvSpPr>
            <p:cNvPr id="277" name="Google Shape;277;p32"/>
            <p:cNvSpPr/>
            <p:nvPr/>
          </p:nvSpPr>
          <p:spPr>
            <a:xfrm>
              <a:off x="4067532" y="2382311"/>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SOLUCIÓN</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IA generativa para personalización de la experiencia en tiempo real.</a:t>
              </a:r>
              <a:endParaRPr b="0" i="0" sz="1100" u="none" cap="none" strike="noStrike">
                <a:solidFill>
                  <a:schemeClr val="dk1"/>
                </a:solidFill>
                <a:latin typeface="Montserrat Light"/>
                <a:ea typeface="Montserrat Light"/>
                <a:cs typeface="Montserrat Light"/>
                <a:sym typeface="Montserrat Light"/>
              </a:endParaRPr>
            </a:p>
          </p:txBody>
        </p:sp>
        <p:sp>
          <p:nvSpPr>
            <p:cNvPr id="278" name="Google Shape;278;p32"/>
            <p:cNvSpPr/>
            <p:nvPr/>
          </p:nvSpPr>
          <p:spPr>
            <a:xfrm>
              <a:off x="3815605" y="153267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9" name="Google Shape;279;p32"/>
            <p:cNvSpPr/>
            <p:nvPr/>
          </p:nvSpPr>
          <p:spPr>
            <a:xfrm>
              <a:off x="3815605" y="197300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32"/>
            <p:cNvSpPr/>
            <p:nvPr/>
          </p:nvSpPr>
          <p:spPr>
            <a:xfrm>
              <a:off x="3815605" y="2407222"/>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descr="Logotipo&#10;&#10;El contenido generado por IA puede ser incorrecto." id="281" name="Google Shape;281;p32"/>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pic>
        <p:nvPicPr>
          <p:cNvPr descr="Una torre con un puente al fondo&#10;&#10;El contenido generado por IA puede ser incorrecto." id="282" name="Google Shape;282;p32"/>
          <p:cNvPicPr preferRelativeResize="0"/>
          <p:nvPr/>
        </p:nvPicPr>
        <p:blipFill rotWithShape="1">
          <a:blip r:embed="rId4">
            <a:alphaModFix/>
          </a:blip>
          <a:srcRect b="0" l="9288" r="0" t="0"/>
          <a:stretch/>
        </p:blipFill>
        <p:spPr>
          <a:xfrm>
            <a:off x="0" y="0"/>
            <a:ext cx="3110755" cy="5143500"/>
          </a:xfrm>
          <a:prstGeom prst="rect">
            <a:avLst/>
          </a:prstGeom>
          <a:noFill/>
          <a:ln>
            <a:noFill/>
          </a:ln>
        </p:spPr>
      </p:pic>
      <p:sp>
        <p:nvSpPr>
          <p:cNvPr id="283" name="Google Shape;283;p32"/>
          <p:cNvSpPr/>
          <p:nvPr/>
        </p:nvSpPr>
        <p:spPr>
          <a:xfrm>
            <a:off x="3746349" y="2825431"/>
            <a:ext cx="4758380" cy="103105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CASOS DE USO</a:t>
            </a:r>
            <a:endParaRPr b="1" i="0" sz="1050" u="none" cap="none" strike="noStrike">
              <a:solidFill>
                <a:schemeClr val="accent3"/>
              </a:solidFill>
              <a:latin typeface="Montserrat ExtraBold"/>
              <a:ea typeface="Montserrat ExtraBold"/>
              <a:cs typeface="Montserrat ExtraBold"/>
              <a:sym typeface="Montserrat ExtraBold"/>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Itinerario y recomendaciones personalizadas e info tiempos de espera aproximado para las atracciones en tiempo real.</a:t>
            </a:r>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Asistente o chatbot para incidencias y dudas del usuario.</a:t>
            </a:r>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Diseño adaptativo y escalable de experiencias basado en emociones y datos recopilados.</a:t>
            </a:r>
            <a:endParaRPr/>
          </a:p>
        </p:txBody>
      </p:sp>
      <p:sp>
        <p:nvSpPr>
          <p:cNvPr id="284" name="Google Shape;284;p32"/>
          <p:cNvSpPr/>
          <p:nvPr/>
        </p:nvSpPr>
        <p:spPr>
          <a:xfrm>
            <a:off x="3746349" y="3927833"/>
            <a:ext cx="4758380" cy="86177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BENEFICIOS ESPERADOS</a:t>
            </a:r>
            <a:endParaRPr b="1" i="0" sz="1050" u="none" cap="none" strike="noStrike">
              <a:solidFill>
                <a:schemeClr val="accent3"/>
              </a:solidFill>
              <a:latin typeface="Montserrat ExtraBold"/>
              <a:ea typeface="Montserrat ExtraBold"/>
              <a:cs typeface="Montserrat ExtraBold"/>
              <a:sym typeface="Montserrat ExtraBold"/>
            </a:endParaRPr>
          </a:p>
          <a:p>
            <a:pPr indent="-171450" lvl="0" marL="171450" marR="0" rtl="0" algn="l">
              <a:lnSpc>
                <a:spcPct val="100000"/>
              </a:lnSpc>
              <a:spcBef>
                <a:spcPts val="0"/>
              </a:spcBef>
              <a:spcAft>
                <a:spcPts val="0"/>
              </a:spcAft>
              <a:buClr>
                <a:srgbClr val="333333"/>
              </a:buClr>
              <a:buSzPts val="942"/>
              <a:buFont typeface="Noto Sans Symbols"/>
              <a:buChar char="✔"/>
            </a:pPr>
            <a:r>
              <a:rPr b="0" i="0" lang="en-US" sz="1100" u="none" cap="none" strike="noStrike">
                <a:solidFill>
                  <a:schemeClr val="dk1"/>
                </a:solidFill>
                <a:latin typeface="Montserrat Light"/>
                <a:ea typeface="Montserrat Light"/>
                <a:cs typeface="Montserrat Light"/>
                <a:sym typeface="Montserrat Light"/>
              </a:rPr>
              <a:t>Fiabilidad y trazabilidad de datos automatizada.</a:t>
            </a:r>
            <a:endParaRPr/>
          </a:p>
          <a:p>
            <a:pPr indent="-171450" lvl="0" marL="171450" marR="0" rtl="0" algn="l">
              <a:lnSpc>
                <a:spcPct val="100000"/>
              </a:lnSpc>
              <a:spcBef>
                <a:spcPts val="0"/>
              </a:spcBef>
              <a:spcAft>
                <a:spcPts val="0"/>
              </a:spcAft>
              <a:buClr>
                <a:srgbClr val="333333"/>
              </a:buClr>
              <a:buSzPts val="942"/>
              <a:buFont typeface="Noto Sans Symbols"/>
              <a:buChar char="✔"/>
            </a:pPr>
            <a:r>
              <a:rPr b="0" i="0" lang="en-US" sz="1100" u="none" cap="none" strike="noStrike">
                <a:solidFill>
                  <a:schemeClr val="dk1"/>
                </a:solidFill>
                <a:latin typeface="Montserrat Light"/>
                <a:ea typeface="Montserrat Light"/>
                <a:cs typeface="Montserrat Light"/>
                <a:sym typeface="Montserrat Light"/>
              </a:rPr>
              <a:t>Mejora de valoraciones (objetivo: subir de 5-7 sobre 10 en  aprox. 6 meses tras despliegue).</a:t>
            </a:r>
            <a:endParaRPr b="0" i="0" sz="11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333333"/>
              </a:buClr>
              <a:buSzPts val="942"/>
              <a:buFont typeface="Noto Sans Symbols"/>
              <a:buChar char="✔"/>
            </a:pPr>
            <a:r>
              <a:rPr b="0" i="0" lang="en-US" sz="1100" u="none" cap="none" strike="noStrike">
                <a:solidFill>
                  <a:schemeClr val="dk1"/>
                </a:solidFill>
                <a:latin typeface="Montserrat Light"/>
                <a:ea typeface="Montserrat Light"/>
                <a:cs typeface="Montserrat Light"/>
                <a:sym typeface="Montserrat Light"/>
              </a:rPr>
              <a:t>Propuesta de valor diferencial frente a competencia.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p:nvPr/>
        </p:nvSpPr>
        <p:spPr>
          <a:xfrm>
            <a:off x="-1" y="637674"/>
            <a:ext cx="5734930"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33"/>
          <p:cNvSpPr/>
          <p:nvPr/>
        </p:nvSpPr>
        <p:spPr>
          <a:xfrm>
            <a:off x="635593" y="356656"/>
            <a:ext cx="7186554"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Dashboard interactivo</a:t>
            </a:r>
            <a:endParaRPr b="1" i="0" sz="3800" u="none" cap="none" strike="noStrike">
              <a:solidFill>
                <a:schemeClr val="accent3"/>
              </a:solidFill>
              <a:latin typeface="Montserrat Black"/>
              <a:ea typeface="Montserrat Black"/>
              <a:cs typeface="Montserrat Black"/>
              <a:sym typeface="Montserrat Black"/>
            </a:endParaRPr>
          </a:p>
        </p:txBody>
      </p:sp>
      <p:sp>
        <p:nvSpPr>
          <p:cNvPr id="291" name="Google Shape;291;p33"/>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15</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292" name="Google Shape;292;p33"/>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293" name="Google Shape;293;p33"/>
          <p:cNvSpPr/>
          <p:nvPr/>
        </p:nvSpPr>
        <p:spPr>
          <a:xfrm>
            <a:off x="1714570" y="1165395"/>
            <a:ext cx="8040718" cy="3486226"/>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94" name="Google Shape;294;p33" title="2025-10-15_02h33_00.png"/>
          <p:cNvPicPr preferRelativeResize="0"/>
          <p:nvPr/>
        </p:nvPicPr>
        <p:blipFill rotWithShape="1">
          <a:blip r:embed="rId4">
            <a:alphaModFix/>
          </a:blip>
          <a:srcRect b="0" l="0" r="0" t="0"/>
          <a:stretch/>
        </p:blipFill>
        <p:spPr>
          <a:xfrm>
            <a:off x="2082878" y="1494186"/>
            <a:ext cx="5984337" cy="3369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descr="preencoded.png" id="300" name="Google Shape;300;p34"/>
          <p:cNvSpPr/>
          <p:nvPr/>
        </p:nvSpPr>
        <p:spPr>
          <a:xfrm>
            <a:off x="0" y="0"/>
            <a:ext cx="91440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 name="Google Shape;301;p34"/>
          <p:cNvSpPr/>
          <p:nvPr/>
        </p:nvSpPr>
        <p:spPr>
          <a:xfrm>
            <a:off x="3110755" y="637674"/>
            <a:ext cx="3809998"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2" name="Google Shape;302;p34"/>
          <p:cNvSpPr/>
          <p:nvPr/>
        </p:nvSpPr>
        <p:spPr>
          <a:xfrm>
            <a:off x="3746349" y="356656"/>
            <a:ext cx="5124972"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Conclusiones</a:t>
            </a:r>
            <a:endParaRPr/>
          </a:p>
        </p:txBody>
      </p:sp>
      <p:sp>
        <p:nvSpPr>
          <p:cNvPr id="303" name="Google Shape;303;p34"/>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16</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304" name="Google Shape;304;p34"/>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305" name="Google Shape;305;p34"/>
          <p:cNvSpPr/>
          <p:nvPr/>
        </p:nvSpPr>
        <p:spPr>
          <a:xfrm>
            <a:off x="3772763" y="1729182"/>
            <a:ext cx="4536628" cy="187743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t/>
            </a:r>
            <a:endParaRPr b="1" i="0" sz="1050" u="none" cap="none" strike="noStrike">
              <a:solidFill>
                <a:schemeClr val="accent3"/>
              </a:solidFill>
              <a:latin typeface="Montserrat ExtraBold"/>
              <a:ea typeface="Montserrat ExtraBold"/>
              <a:cs typeface="Montserrat ExtraBold"/>
              <a:sym typeface="Montserrat ExtraBold"/>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Los visitantes no se van del satisfechos con la experiencia: sus valoraciones son bajas y muchos solo se suben a una atracción antes de marcharse.</a:t>
            </a:r>
            <a:endParaRPr/>
          </a:p>
          <a:p>
            <a:pPr indent="-118300" lvl="0" marL="171450" marR="0" rtl="0" algn="l">
              <a:lnSpc>
                <a:spcPct val="100000"/>
              </a:lnSpc>
              <a:spcBef>
                <a:spcPts val="0"/>
              </a:spcBef>
              <a:spcAft>
                <a:spcPts val="0"/>
              </a:spcAft>
              <a:buClr>
                <a:srgbClr val="34495E"/>
              </a:buClr>
              <a:buSzPts val="837"/>
              <a:buFont typeface="Noto Sans Symbols"/>
              <a:buNone/>
            </a:pPr>
            <a:r>
              <a:t/>
            </a:r>
            <a:endParaRPr b="0" i="0" sz="1100" u="none" cap="none" strike="noStrike">
              <a:solidFill>
                <a:srgbClr val="000000"/>
              </a:solidFill>
              <a:latin typeface="Montserrat Light"/>
              <a:ea typeface="Montserrat Light"/>
              <a:cs typeface="Montserrat Light"/>
              <a:sym typeface="Montserrat Light"/>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No hay una estrategia clara de precios, lo que hace que algunos pases no resulten atractivos y la recaudación sea baja.</a:t>
            </a:r>
            <a:endParaRPr/>
          </a:p>
          <a:p>
            <a:pPr indent="-118300" lvl="0" marL="171450" marR="0" rtl="0" algn="l">
              <a:lnSpc>
                <a:spcPct val="100000"/>
              </a:lnSpc>
              <a:spcBef>
                <a:spcPts val="0"/>
              </a:spcBef>
              <a:spcAft>
                <a:spcPts val="0"/>
              </a:spcAft>
              <a:buClr>
                <a:srgbClr val="34495E"/>
              </a:buClr>
              <a:buSzPts val="837"/>
              <a:buFont typeface="Noto Sans Symbols"/>
              <a:buNone/>
            </a:pPr>
            <a:r>
              <a:t/>
            </a:r>
            <a:endParaRPr b="0" i="0" sz="1100" u="none" cap="none" strike="noStrike">
              <a:solidFill>
                <a:schemeClr val="dk1"/>
              </a:solidFill>
              <a:latin typeface="Montserrat Light"/>
              <a:ea typeface="Montserrat Light"/>
              <a:cs typeface="Montserrat Light"/>
              <a:sym typeface="Montserrat Light"/>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El parque recibe pocos visitantes y no logra generar un impacto positivo que los incentive a repetir la experiencia.</a:t>
            </a:r>
            <a:endParaRPr b="0" i="0" sz="1100" u="none" cap="none" strike="noStrike">
              <a:solidFill>
                <a:srgbClr val="000000"/>
              </a:solidFill>
              <a:latin typeface="Montserrat Light"/>
              <a:ea typeface="Montserrat Light"/>
              <a:cs typeface="Montserrat Light"/>
              <a:sym typeface="Montserrat Light"/>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Montserrat Light"/>
              <a:ea typeface="Montserrat Light"/>
              <a:cs typeface="Montserrat Light"/>
              <a:sym typeface="Montserrat Light"/>
            </a:endParaRPr>
          </a:p>
        </p:txBody>
      </p:sp>
      <p:pic>
        <p:nvPicPr>
          <p:cNvPr descr="Montaña rusa de fondo&#10;&#10;El contenido generado por IA puede ser incorrecto." id="306" name="Google Shape;306;p34"/>
          <p:cNvPicPr preferRelativeResize="0"/>
          <p:nvPr/>
        </p:nvPicPr>
        <p:blipFill rotWithShape="1">
          <a:blip r:embed="rId4">
            <a:alphaModFix/>
          </a:blip>
          <a:srcRect b="0" l="3506" r="5718" t="0"/>
          <a:stretch/>
        </p:blipFill>
        <p:spPr>
          <a:xfrm>
            <a:off x="-1917" y="0"/>
            <a:ext cx="3112672"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p:nvPr/>
        </p:nvSpPr>
        <p:spPr>
          <a:xfrm>
            <a:off x="448887" y="1293578"/>
            <a:ext cx="6874987" cy="3403074"/>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35"/>
          <p:cNvSpPr/>
          <p:nvPr/>
        </p:nvSpPr>
        <p:spPr>
          <a:xfrm>
            <a:off x="0" y="637674"/>
            <a:ext cx="5619404"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3" name="Google Shape;313;p35"/>
          <p:cNvSpPr/>
          <p:nvPr/>
        </p:nvSpPr>
        <p:spPr>
          <a:xfrm>
            <a:off x="635593" y="356656"/>
            <a:ext cx="6097715"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Trabajo a futuro</a:t>
            </a:r>
            <a:endParaRPr b="1" i="0" sz="3800" u="none" cap="none" strike="noStrike">
              <a:solidFill>
                <a:schemeClr val="accent3"/>
              </a:solidFill>
              <a:latin typeface="Montserrat Black"/>
              <a:ea typeface="Montserrat Black"/>
              <a:cs typeface="Montserrat Black"/>
              <a:sym typeface="Montserrat Black"/>
            </a:endParaRPr>
          </a:p>
        </p:txBody>
      </p:sp>
      <p:sp>
        <p:nvSpPr>
          <p:cNvPr id="314" name="Google Shape;314;p35"/>
          <p:cNvSpPr/>
          <p:nvPr/>
        </p:nvSpPr>
        <p:spPr>
          <a:xfrm>
            <a:off x="998340" y="2313923"/>
            <a:ext cx="3827605"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Ajustar la estrategia de precios según el tipo de pase y las emociones predominantes.</a:t>
            </a:r>
            <a:endParaRPr/>
          </a:p>
        </p:txBody>
      </p:sp>
      <p:sp>
        <p:nvSpPr>
          <p:cNvPr id="315" name="Google Shape;315;p35"/>
          <p:cNvSpPr/>
          <p:nvPr/>
        </p:nvSpPr>
        <p:spPr>
          <a:xfrm>
            <a:off x="998340" y="1638989"/>
            <a:ext cx="3827605"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Reforzar la experiencia del visitante, aprovechando los resultados emocionales para detectar qué zonas o atracciones generan más disfrute o frustración.</a:t>
            </a:r>
            <a:endParaRPr/>
          </a:p>
        </p:txBody>
      </p:sp>
      <p:sp>
        <p:nvSpPr>
          <p:cNvPr id="316" name="Google Shape;316;p35"/>
          <p:cNvSpPr/>
          <p:nvPr/>
        </p:nvSpPr>
        <p:spPr>
          <a:xfrm>
            <a:off x="998340" y="2819580"/>
            <a:ext cx="3827605"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Diseñar nuevas experiencias basadas en emociones positivas —más momentos “wow” que fomenten la fidelidad.</a:t>
            </a:r>
            <a:endParaRPr/>
          </a:p>
        </p:txBody>
      </p:sp>
      <p:sp>
        <p:nvSpPr>
          <p:cNvPr id="317" name="Google Shape;317;p35"/>
          <p:cNvSpPr/>
          <p:nvPr/>
        </p:nvSpPr>
        <p:spPr>
          <a:xfrm>
            <a:off x="998340" y="3494514"/>
            <a:ext cx="3827605" cy="16927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Integrar el modelo de emociones en tiempo real.</a:t>
            </a:r>
            <a:endParaRPr/>
          </a:p>
        </p:txBody>
      </p:sp>
      <p:sp>
        <p:nvSpPr>
          <p:cNvPr id="318" name="Google Shape;318;p35"/>
          <p:cNvSpPr/>
          <p:nvPr/>
        </p:nvSpPr>
        <p:spPr>
          <a:xfrm>
            <a:off x="998340" y="3830894"/>
            <a:ext cx="3827605" cy="16927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Predecir satisfacción y anticipar caídas de afluencia.</a:t>
            </a:r>
            <a:endParaRPr b="0" i="0" sz="1100" u="none" cap="none" strike="noStrike">
              <a:solidFill>
                <a:schemeClr val="dk1"/>
              </a:solidFill>
              <a:latin typeface="Montserrat Light"/>
              <a:ea typeface="Montserrat Light"/>
              <a:cs typeface="Montserrat Light"/>
              <a:sym typeface="Montserrat Light"/>
            </a:endParaRPr>
          </a:p>
        </p:txBody>
      </p:sp>
      <p:sp>
        <p:nvSpPr>
          <p:cNvPr id="319" name="Google Shape;319;p35"/>
          <p:cNvSpPr/>
          <p:nvPr/>
        </p:nvSpPr>
        <p:spPr>
          <a:xfrm>
            <a:off x="765845" y="166400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0" name="Google Shape;320;p35"/>
          <p:cNvSpPr/>
          <p:nvPr/>
        </p:nvSpPr>
        <p:spPr>
          <a:xfrm>
            <a:off x="765845" y="2328257"/>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1" name="Google Shape;321;p35"/>
          <p:cNvSpPr/>
          <p:nvPr/>
        </p:nvSpPr>
        <p:spPr>
          <a:xfrm>
            <a:off x="765845" y="3858641"/>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2" name="Google Shape;322;p35"/>
          <p:cNvSpPr/>
          <p:nvPr/>
        </p:nvSpPr>
        <p:spPr>
          <a:xfrm>
            <a:off x="765845" y="2841851"/>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3" name="Google Shape;323;p35"/>
          <p:cNvSpPr/>
          <p:nvPr/>
        </p:nvSpPr>
        <p:spPr>
          <a:xfrm>
            <a:off x="765845" y="3511305"/>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4" name="Google Shape;324;p35"/>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17</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325" name="Google Shape;325;p35"/>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pic>
        <p:nvPicPr>
          <p:cNvPr descr="Vista de una ciudad desde lo alto de una grúa&#10;&#10;El contenido generado por IA puede ser incorrecto." id="326" name="Google Shape;326;p35"/>
          <p:cNvPicPr preferRelativeResize="0"/>
          <p:nvPr/>
        </p:nvPicPr>
        <p:blipFill rotWithShape="1">
          <a:blip r:embed="rId4">
            <a:alphaModFix/>
          </a:blip>
          <a:srcRect b="0" l="6614" r="0" t="0"/>
          <a:stretch/>
        </p:blipFill>
        <p:spPr>
          <a:xfrm>
            <a:off x="5197611" y="1450863"/>
            <a:ext cx="3946389" cy="3088505"/>
          </a:xfrm>
          <a:prstGeom prst="rect">
            <a:avLst/>
          </a:prstGeom>
          <a:noFill/>
          <a:ln>
            <a:noFill/>
          </a:ln>
        </p:spPr>
      </p:pic>
      <p:sp>
        <p:nvSpPr>
          <p:cNvPr id="327" name="Google Shape;327;p35"/>
          <p:cNvSpPr/>
          <p:nvPr/>
        </p:nvSpPr>
        <p:spPr>
          <a:xfrm>
            <a:off x="998340" y="4167272"/>
            <a:ext cx="3827605"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Implementar tablas estáticas en SQL para almacenar métricas clave reduciendo memoria de trabajo.</a:t>
            </a:r>
            <a:endParaRPr b="0" i="0" sz="1100" u="none" cap="none" strike="noStrike">
              <a:solidFill>
                <a:schemeClr val="dk1"/>
              </a:solidFill>
              <a:latin typeface="Montserrat Light"/>
              <a:ea typeface="Montserrat Light"/>
              <a:cs typeface="Montserrat Light"/>
              <a:sym typeface="Montserrat Light"/>
            </a:endParaRPr>
          </a:p>
        </p:txBody>
      </p:sp>
      <p:sp>
        <p:nvSpPr>
          <p:cNvPr id="328" name="Google Shape;328;p35"/>
          <p:cNvSpPr/>
          <p:nvPr/>
        </p:nvSpPr>
        <p:spPr>
          <a:xfrm>
            <a:off x="765845" y="4193425"/>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sp>
        <p:nvSpPr>
          <p:cNvPr id="23" name="Google Shape;23;p18"/>
          <p:cNvSpPr/>
          <p:nvPr/>
        </p:nvSpPr>
        <p:spPr>
          <a:xfrm>
            <a:off x="0" y="637674"/>
            <a:ext cx="3922776"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 name="Google Shape;24;p18"/>
          <p:cNvSpPr txBox="1"/>
          <p:nvPr/>
        </p:nvSpPr>
        <p:spPr>
          <a:xfrm>
            <a:off x="7323875" y="4696652"/>
            <a:ext cx="1547446"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1</a:t>
            </a:r>
            <a:endParaRPr b="1" i="0" sz="1400" u="none" cap="none" strike="noStrike">
              <a:solidFill>
                <a:schemeClr val="accent2"/>
              </a:solidFill>
              <a:latin typeface="Montserrat SemiBold"/>
              <a:ea typeface="Montserrat SemiBold"/>
              <a:cs typeface="Montserrat SemiBold"/>
              <a:sym typeface="Montserrat SemiBold"/>
            </a:endParaRPr>
          </a:p>
        </p:txBody>
      </p:sp>
      <p:sp>
        <p:nvSpPr>
          <p:cNvPr id="25" name="Google Shape;25;p18"/>
          <p:cNvSpPr/>
          <p:nvPr/>
        </p:nvSpPr>
        <p:spPr>
          <a:xfrm>
            <a:off x="635594" y="356656"/>
            <a:ext cx="4286250"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Nuestro equipo</a:t>
            </a:r>
            <a:endParaRPr b="1" i="0" sz="3800" u="none" cap="none" strike="noStrike">
              <a:solidFill>
                <a:schemeClr val="accent3"/>
              </a:solidFill>
              <a:latin typeface="Montserrat Black"/>
              <a:ea typeface="Montserrat Black"/>
              <a:cs typeface="Montserrat Black"/>
              <a:sym typeface="Montserrat Black"/>
            </a:endParaRPr>
          </a:p>
        </p:txBody>
      </p:sp>
      <p:pic>
        <p:nvPicPr>
          <p:cNvPr descr="Logotipo&#10;&#10;El contenido generado por IA puede ser incorrecto." id="26" name="Google Shape;26;p18"/>
          <p:cNvPicPr preferRelativeResize="0"/>
          <p:nvPr/>
        </p:nvPicPr>
        <p:blipFill rotWithShape="1">
          <a:blip r:embed="rId3">
            <a:alphaModFix/>
          </a:blip>
          <a:srcRect b="0" l="0" r="0" t="0"/>
          <a:stretch/>
        </p:blipFill>
        <p:spPr>
          <a:xfrm>
            <a:off x="5571150" y="781901"/>
            <a:ext cx="2946400" cy="3581400"/>
          </a:xfrm>
          <a:prstGeom prst="rect">
            <a:avLst/>
          </a:prstGeom>
          <a:noFill/>
          <a:ln>
            <a:noFill/>
          </a:ln>
        </p:spPr>
      </p:pic>
      <p:pic>
        <p:nvPicPr>
          <p:cNvPr descr="Logotipo&#10;&#10;El contenido generado por IA puede ser incorrecto." id="27" name="Google Shape;27;p18"/>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
        <p:nvSpPr>
          <p:cNvPr id="28" name="Google Shape;28;p18"/>
          <p:cNvSpPr/>
          <p:nvPr/>
        </p:nvSpPr>
        <p:spPr>
          <a:xfrm>
            <a:off x="635594" y="1387041"/>
            <a:ext cx="4640142"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ANAMARÍA TURDA</a:t>
            </a:r>
            <a:endParaRPr/>
          </a:p>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a:ea typeface="Montserrat"/>
                <a:cs typeface="Montserrat"/>
                <a:sym typeface="Montserrat"/>
              </a:rPr>
              <a:t>Project Manager</a:t>
            </a:r>
            <a:endParaRPr/>
          </a:p>
          <a:p>
            <a:pPr indent="0" lvl="0" marL="0" marR="0" rtl="0" algn="l">
              <a:lnSpc>
                <a:spcPct val="100000"/>
              </a:lnSpc>
              <a:spcBef>
                <a:spcPts val="0"/>
              </a:spcBef>
              <a:spcAft>
                <a:spcPts val="0"/>
              </a:spcAft>
              <a:buClr>
                <a:srgbClr val="FFFFFF"/>
              </a:buClr>
              <a:buSzPts val="1238"/>
              <a:buFont typeface="Noto Sans"/>
              <a:buNone/>
            </a:pPr>
            <a:r>
              <a:rPr b="0" i="0" lang="en-US" sz="1100" u="none" cap="none" strike="noStrike">
                <a:solidFill>
                  <a:schemeClr val="dk1"/>
                </a:solidFill>
                <a:latin typeface="Montserrat Light"/>
                <a:ea typeface="Montserrat Light"/>
                <a:cs typeface="Montserrat Light"/>
                <a:sym typeface="Montserrat Light"/>
              </a:rPr>
              <a:t>Liderazgo del Proyecto, limpieza de datos con python, modelo relacional SQL, desarrollo ML e IA generativa.</a:t>
            </a:r>
            <a:endParaRPr/>
          </a:p>
        </p:txBody>
      </p:sp>
      <p:sp>
        <p:nvSpPr>
          <p:cNvPr id="29" name="Google Shape;29;p18"/>
          <p:cNvSpPr/>
          <p:nvPr/>
        </p:nvSpPr>
        <p:spPr>
          <a:xfrm>
            <a:off x="635594" y="2150917"/>
            <a:ext cx="4640142"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INÉS BENITO</a:t>
            </a:r>
            <a:endParaRPr/>
          </a:p>
          <a:p>
            <a:pPr indent="0" lvl="0" marL="0" marR="0" rtl="0" algn="l">
              <a:lnSpc>
                <a:spcPct val="100000"/>
              </a:lnSpc>
              <a:spcBef>
                <a:spcPts val="0"/>
              </a:spcBef>
              <a:spcAft>
                <a:spcPts val="0"/>
              </a:spcAft>
              <a:buNone/>
            </a:pPr>
            <a:r>
              <a:rPr b="1" i="0" lang="en-US" sz="1100" u="none" cap="none" strike="noStrike">
                <a:solidFill>
                  <a:schemeClr val="accent3"/>
                </a:solidFill>
                <a:latin typeface="Montserrat"/>
                <a:ea typeface="Montserrat"/>
                <a:cs typeface="Montserrat"/>
                <a:sym typeface="Montserrat"/>
              </a:rPr>
              <a:t>Miembro activo </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Limpieza de datos con python, modelo relacional SQL, desarrollo ML e IA generativa.</a:t>
            </a:r>
            <a:endParaRPr b="0" i="0" sz="1100" u="none" cap="none" strike="noStrike">
              <a:solidFill>
                <a:srgbClr val="7A497A"/>
              </a:solidFill>
              <a:latin typeface="Montserrat Medium"/>
              <a:ea typeface="Montserrat Medium"/>
              <a:cs typeface="Montserrat Medium"/>
              <a:sym typeface="Montserrat Medium"/>
            </a:endParaRPr>
          </a:p>
        </p:txBody>
      </p:sp>
      <p:sp>
        <p:nvSpPr>
          <p:cNvPr id="30" name="Google Shape;30;p18"/>
          <p:cNvSpPr/>
          <p:nvPr/>
        </p:nvSpPr>
        <p:spPr>
          <a:xfrm>
            <a:off x="635594" y="2914792"/>
            <a:ext cx="4640142"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IÑIGO UGIDOS</a:t>
            </a:r>
            <a:endParaRPr b="1" i="0" sz="1100" u="none" cap="none" strike="noStrike">
              <a:solidFill>
                <a:schemeClr val="dk1"/>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a:ea typeface="Montserrat"/>
                <a:cs typeface="Montserrat"/>
                <a:sym typeface="Montserrat"/>
              </a:rPr>
              <a:t>Miembro activo</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Limpieza de datos con python, modelo relacional SQL, desarrollo ML e IA generativa.</a:t>
            </a:r>
            <a:endParaRPr b="0" i="0" sz="1100" u="none" cap="none" strike="noStrike">
              <a:solidFill>
                <a:srgbClr val="7A497A"/>
              </a:solidFill>
              <a:latin typeface="Montserrat Medium"/>
              <a:ea typeface="Montserrat Medium"/>
              <a:cs typeface="Montserrat Medium"/>
              <a:sym typeface="Montserrat Medium"/>
            </a:endParaRPr>
          </a:p>
        </p:txBody>
      </p:sp>
      <p:sp>
        <p:nvSpPr>
          <p:cNvPr id="31" name="Google Shape;31;p18"/>
          <p:cNvSpPr/>
          <p:nvPr/>
        </p:nvSpPr>
        <p:spPr>
          <a:xfrm>
            <a:off x="635594" y="3678667"/>
            <a:ext cx="4640142"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WILLIAM GANEM</a:t>
            </a:r>
            <a:endParaRPr/>
          </a:p>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a:ea typeface="Montserrat"/>
                <a:cs typeface="Montserrat"/>
                <a:sym typeface="Montserrat"/>
              </a:rPr>
              <a:t>Miembro activo</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Limpieza de datos con python, modelo relacional SQL, desarrollo ML e IA generativa.</a:t>
            </a:r>
            <a:endParaRPr b="0" i="0" sz="1100" u="none" cap="none" strike="noStrike">
              <a:solidFill>
                <a:srgbClr val="7A497A"/>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pic>
        <p:nvPicPr>
          <p:cNvPr descr="Rueda de la fortuna vista desde abajo&#10;&#10;El contenido generado por IA puede ser incorrecto." id="333" name="Google Shape;333;p36"/>
          <p:cNvPicPr preferRelativeResize="0"/>
          <p:nvPr/>
        </p:nvPicPr>
        <p:blipFill rotWithShape="1">
          <a:blip r:embed="rId3">
            <a:alphaModFix/>
          </a:blip>
          <a:srcRect b="0" l="2309" r="0" t="17622"/>
          <a:stretch/>
        </p:blipFill>
        <p:spPr>
          <a:xfrm>
            <a:off x="0" y="0"/>
            <a:ext cx="9139552" cy="5143500"/>
          </a:xfrm>
          <a:prstGeom prst="rect">
            <a:avLst/>
          </a:prstGeom>
          <a:noFill/>
          <a:ln>
            <a:noFill/>
          </a:ln>
        </p:spPr>
      </p:pic>
      <p:sp>
        <p:nvSpPr>
          <p:cNvPr id="334" name="Google Shape;334;p36"/>
          <p:cNvSpPr/>
          <p:nvPr/>
        </p:nvSpPr>
        <p:spPr>
          <a:xfrm>
            <a:off x="2426651" y="1002302"/>
            <a:ext cx="4286250" cy="584775"/>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FFFFFF"/>
              </a:buClr>
              <a:buSzPts val="2925"/>
              <a:buFont typeface="Noto Sans"/>
              <a:buNone/>
            </a:pPr>
            <a:r>
              <a:rPr b="1" i="0" lang="en-US" sz="3800" u="none" cap="none" strike="noStrike">
                <a:solidFill>
                  <a:srgbClr val="FFFFFF"/>
                </a:solidFill>
                <a:latin typeface="Montserrat Black"/>
                <a:ea typeface="Montserrat Black"/>
                <a:cs typeface="Montserrat Black"/>
                <a:sym typeface="Montserrat Black"/>
              </a:rPr>
              <a:t>¡GRACIAS!</a:t>
            </a:r>
            <a:endParaRPr b="1" i="0" sz="3800" u="none" cap="none" strike="noStrike">
              <a:solidFill>
                <a:schemeClr val="dk1"/>
              </a:solidFill>
              <a:latin typeface="Montserrat Black"/>
              <a:ea typeface="Montserrat Black"/>
              <a:cs typeface="Montserrat Black"/>
              <a:sym typeface="Montserrat Black"/>
            </a:endParaRPr>
          </a:p>
        </p:txBody>
      </p:sp>
      <p:sp>
        <p:nvSpPr>
          <p:cNvPr id="335" name="Google Shape;335;p36"/>
          <p:cNvSpPr txBox="1"/>
          <p:nvPr/>
        </p:nvSpPr>
        <p:spPr>
          <a:xfrm>
            <a:off x="6580553" y="171938"/>
            <a:ext cx="2352430"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rgbClr val="C0EEFE"/>
                </a:solidFill>
                <a:latin typeface="Montserrat SemiBold"/>
                <a:ea typeface="Montserrat SemiBold"/>
                <a:cs typeface="Montserrat SemiBold"/>
                <a:sym typeface="Montserrat SemiBold"/>
              </a:rPr>
              <a:t>Octubre 2025</a:t>
            </a:r>
            <a:endParaRPr/>
          </a:p>
        </p:txBody>
      </p:sp>
      <p:sp>
        <p:nvSpPr>
          <p:cNvPr id="336" name="Google Shape;336;p36"/>
          <p:cNvSpPr txBox="1"/>
          <p:nvPr/>
        </p:nvSpPr>
        <p:spPr>
          <a:xfrm>
            <a:off x="211017" y="171938"/>
            <a:ext cx="464302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50" u="none" cap="none" strike="noStrike">
                <a:solidFill>
                  <a:srgbClr val="C0EEFE"/>
                </a:solidFill>
                <a:latin typeface="Montserrat SemiBold"/>
                <a:ea typeface="Montserrat SemiBold"/>
                <a:cs typeface="Montserrat SemiBold"/>
                <a:sym typeface="Montserrat SemiBold"/>
              </a:rPr>
              <a:t>Proyecto Júpiter </a:t>
            </a:r>
            <a:endParaRPr b="0" i="0" sz="1050" u="none" cap="none" strike="noStrike">
              <a:solidFill>
                <a:srgbClr val="000000"/>
              </a:solidFill>
              <a:latin typeface="Arial"/>
              <a:ea typeface="Arial"/>
              <a:cs typeface="Arial"/>
              <a:sym typeface="Arial"/>
            </a:endParaRPr>
          </a:p>
        </p:txBody>
      </p:sp>
      <p:pic>
        <p:nvPicPr>
          <p:cNvPr descr="Un dibujo con letras&#10;&#10;El contenido generado por IA puede ser incorrecto." id="337" name="Google Shape;337;p36"/>
          <p:cNvPicPr preferRelativeResize="0"/>
          <p:nvPr/>
        </p:nvPicPr>
        <p:blipFill rotWithShape="1">
          <a:blip r:embed="rId4">
            <a:alphaModFix/>
          </a:blip>
          <a:srcRect b="0" l="0" r="0" t="0"/>
          <a:stretch/>
        </p:blipFill>
        <p:spPr>
          <a:xfrm>
            <a:off x="211017" y="4689340"/>
            <a:ext cx="1085768" cy="2822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2" name="Shape 342"/>
        <p:cNvGrpSpPr/>
        <p:nvPr/>
      </p:nvGrpSpPr>
      <p:grpSpPr>
        <a:xfrm>
          <a:off x="0" y="0"/>
          <a:ext cx="0" cy="0"/>
          <a:chOff x="0" y="0"/>
          <a:chExt cx="0" cy="0"/>
        </a:xfrm>
      </p:grpSpPr>
      <p:sp>
        <p:nvSpPr>
          <p:cNvPr id="343" name="Google Shape;343;p2"/>
          <p:cNvSpPr/>
          <p:nvPr/>
        </p:nvSpPr>
        <p:spPr>
          <a:xfrm>
            <a:off x="676656" y="585216"/>
            <a:ext cx="1316736" cy="1243584"/>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 name="Google Shape;344;p2"/>
          <p:cNvSpPr/>
          <p:nvPr/>
        </p:nvSpPr>
        <p:spPr>
          <a:xfrm>
            <a:off x="2221992" y="585216"/>
            <a:ext cx="1316736" cy="1243584"/>
          </a:xfrm>
          <a:prstGeom prst="roundRect">
            <a:avLst>
              <a:gd fmla="val 16667" name="adj"/>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 name="Google Shape;345;p2"/>
          <p:cNvSpPr/>
          <p:nvPr/>
        </p:nvSpPr>
        <p:spPr>
          <a:xfrm>
            <a:off x="3767328" y="585216"/>
            <a:ext cx="1316736" cy="1243584"/>
          </a:xfrm>
          <a:prstGeom prst="roundRect">
            <a:avLst>
              <a:gd fmla="val 16667" name="adj"/>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6" name="Google Shape;346;p2"/>
          <p:cNvSpPr/>
          <p:nvPr/>
        </p:nvSpPr>
        <p:spPr>
          <a:xfrm>
            <a:off x="5312664" y="585216"/>
            <a:ext cx="1316736" cy="1243584"/>
          </a:xfrm>
          <a:prstGeom prst="roundRect">
            <a:avLst>
              <a:gd fmla="val 16667" name="adj"/>
            </a:avLst>
          </a:prstGeom>
          <a:solidFill>
            <a:schemeClr val="lt1"/>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19"/>
          <p:cNvSpPr/>
          <p:nvPr/>
        </p:nvSpPr>
        <p:spPr>
          <a:xfrm>
            <a:off x="3183667" y="494668"/>
            <a:ext cx="2606040"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 name="Google Shape;38;p19"/>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2</a:t>
            </a:r>
            <a:endParaRPr b="1" i="0" sz="1400" u="none" cap="none" strike="noStrike">
              <a:solidFill>
                <a:schemeClr val="accent2"/>
              </a:solidFill>
              <a:latin typeface="Montserrat SemiBold"/>
              <a:ea typeface="Montserrat SemiBold"/>
              <a:cs typeface="Montserrat SemiBold"/>
              <a:sym typeface="Montserrat SemiBold"/>
            </a:endParaRPr>
          </a:p>
        </p:txBody>
      </p:sp>
      <p:sp>
        <p:nvSpPr>
          <p:cNvPr id="39" name="Google Shape;39;p19"/>
          <p:cNvSpPr/>
          <p:nvPr/>
        </p:nvSpPr>
        <p:spPr>
          <a:xfrm>
            <a:off x="3819261" y="213650"/>
            <a:ext cx="4286250"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Objetivos</a:t>
            </a:r>
            <a:endParaRPr b="1" i="0" sz="3800" u="none" cap="none" strike="noStrike">
              <a:solidFill>
                <a:schemeClr val="accent3"/>
              </a:solidFill>
              <a:latin typeface="Montserrat Black"/>
              <a:ea typeface="Montserrat Black"/>
              <a:cs typeface="Montserrat Black"/>
              <a:sym typeface="Montserrat Black"/>
            </a:endParaRPr>
          </a:p>
        </p:txBody>
      </p:sp>
      <p:sp>
        <p:nvSpPr>
          <p:cNvPr id="40" name="Google Shape;40;p19"/>
          <p:cNvSpPr/>
          <p:nvPr/>
        </p:nvSpPr>
        <p:spPr>
          <a:xfrm>
            <a:off x="3819261" y="1030222"/>
            <a:ext cx="5052060" cy="69249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OBJETIVO GENERAL</a:t>
            </a:r>
            <a:endParaRPr b="1" i="0" sz="105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Clr>
                <a:srgbClr val="FFFFFF"/>
              </a:buClr>
              <a:buSzPts val="1238"/>
              <a:buFont typeface="Noto Sans"/>
              <a:buNone/>
            </a:pPr>
            <a:r>
              <a:rPr b="0" i="0" lang="en-US" sz="1100" u="none" cap="none" strike="noStrike">
                <a:solidFill>
                  <a:schemeClr val="dk1"/>
                </a:solidFill>
                <a:latin typeface="Montserrat Light"/>
                <a:ea typeface="Montserrat Light"/>
                <a:cs typeface="Montserrat Light"/>
                <a:sym typeface="Montserrat Light"/>
              </a:rPr>
              <a:t>Analizar los datos generales generados en Pontia World para detectar patrones en las emociones y usar esa información para mejorar la experiencia de los clientes y la rentabilidad del negocio.</a:t>
            </a:r>
            <a:endParaRPr/>
          </a:p>
        </p:txBody>
      </p:sp>
      <p:sp>
        <p:nvSpPr>
          <p:cNvPr id="41" name="Google Shape;41;p19"/>
          <p:cNvSpPr/>
          <p:nvPr/>
        </p:nvSpPr>
        <p:spPr>
          <a:xfrm>
            <a:off x="3827347" y="2864890"/>
            <a:ext cx="4913259"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 2</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Diseñar e implementar un modelo de base de datos relacional que organice la información para facilitar consultas.</a:t>
            </a:r>
            <a:endParaRPr b="0" i="0" sz="1100" u="none" cap="none" strike="noStrike">
              <a:solidFill>
                <a:schemeClr val="dk1"/>
              </a:solidFill>
              <a:latin typeface="Montserrat Light"/>
              <a:ea typeface="Montserrat Light"/>
              <a:cs typeface="Montserrat Light"/>
              <a:sym typeface="Montserrat Light"/>
            </a:endParaRPr>
          </a:p>
        </p:txBody>
      </p:sp>
      <p:sp>
        <p:nvSpPr>
          <p:cNvPr id="42" name="Google Shape;42;p19"/>
          <p:cNvSpPr/>
          <p:nvPr/>
        </p:nvSpPr>
        <p:spPr>
          <a:xfrm>
            <a:off x="3819261" y="1897752"/>
            <a:ext cx="5052060"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OBJETIVOS ESPECÍFICOS</a:t>
            </a:r>
            <a:endParaRPr/>
          </a:p>
        </p:txBody>
      </p:sp>
      <p:sp>
        <p:nvSpPr>
          <p:cNvPr id="43" name="Google Shape;43;p19"/>
          <p:cNvSpPr/>
          <p:nvPr/>
        </p:nvSpPr>
        <p:spPr>
          <a:xfrm>
            <a:off x="3827347" y="2202925"/>
            <a:ext cx="4913259"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 1</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Desarrollar un proceso de limpieza y acondicionamiento de datos completo.</a:t>
            </a:r>
            <a:endParaRPr b="0" i="0" sz="1100" u="none" cap="none" strike="noStrike">
              <a:solidFill>
                <a:schemeClr val="dk1"/>
              </a:solidFill>
              <a:latin typeface="Montserrat Light"/>
              <a:ea typeface="Montserrat Light"/>
              <a:cs typeface="Montserrat Light"/>
              <a:sym typeface="Montserrat Light"/>
            </a:endParaRPr>
          </a:p>
        </p:txBody>
      </p:sp>
      <p:sp>
        <p:nvSpPr>
          <p:cNvPr id="44" name="Google Shape;44;p19"/>
          <p:cNvSpPr/>
          <p:nvPr/>
        </p:nvSpPr>
        <p:spPr>
          <a:xfrm>
            <a:off x="3827347" y="3526855"/>
            <a:ext cx="4913259"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 3</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Desarrollar, entrenar y comparar diferentes modelos para clasificar emociones y una propuesta de IA Generativa.</a:t>
            </a:r>
            <a:endParaRPr b="0" i="0" sz="1100" u="none" cap="none" strike="noStrike">
              <a:solidFill>
                <a:schemeClr val="dk1"/>
              </a:solidFill>
              <a:latin typeface="Montserrat Light"/>
              <a:ea typeface="Montserrat Light"/>
              <a:cs typeface="Montserrat Light"/>
              <a:sym typeface="Montserrat Light"/>
            </a:endParaRPr>
          </a:p>
        </p:txBody>
      </p:sp>
      <p:sp>
        <p:nvSpPr>
          <p:cNvPr id="45" name="Google Shape;45;p19"/>
          <p:cNvSpPr/>
          <p:nvPr/>
        </p:nvSpPr>
        <p:spPr>
          <a:xfrm>
            <a:off x="3827347" y="4188821"/>
            <a:ext cx="4913259"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OBJETIVO 4</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Generar un dashboard de insights para presentar los datos y conclusiones.</a:t>
            </a:r>
            <a:endParaRPr b="0" i="0" sz="1100" u="none" cap="none" strike="noStrike">
              <a:solidFill>
                <a:schemeClr val="dk1"/>
              </a:solidFill>
              <a:latin typeface="Montserrat Light"/>
              <a:ea typeface="Montserrat Light"/>
              <a:cs typeface="Montserrat Light"/>
              <a:sym typeface="Montserrat Light"/>
            </a:endParaRPr>
          </a:p>
        </p:txBody>
      </p:sp>
      <p:pic>
        <p:nvPicPr>
          <p:cNvPr descr="Personas en un puente&#10;&#10;El contenido generado por IA puede ser incorrecto." id="46" name="Google Shape;46;p19"/>
          <p:cNvPicPr preferRelativeResize="0"/>
          <p:nvPr/>
        </p:nvPicPr>
        <p:blipFill rotWithShape="1">
          <a:blip r:embed="rId3">
            <a:alphaModFix/>
          </a:blip>
          <a:srcRect b="0" l="0" r="0" t="0"/>
          <a:stretch/>
        </p:blipFill>
        <p:spPr>
          <a:xfrm>
            <a:off x="0" y="1"/>
            <a:ext cx="3458358" cy="5143500"/>
          </a:xfrm>
          <a:prstGeom prst="rect">
            <a:avLst/>
          </a:prstGeom>
          <a:noFill/>
          <a:ln>
            <a:noFill/>
          </a:ln>
        </p:spPr>
      </p:pic>
      <p:pic>
        <p:nvPicPr>
          <p:cNvPr descr="Logotipo&#10;&#10;El contenido generado por IA puede ser incorrecto." id="47" name="Google Shape;47;p19"/>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0"/>
          <p:cNvSpPr/>
          <p:nvPr/>
        </p:nvSpPr>
        <p:spPr>
          <a:xfrm>
            <a:off x="5353398" y="940173"/>
            <a:ext cx="4389120" cy="3401568"/>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Mano sosteniendo una caja de cartón&#10;&#10;El contenido generado por IA puede ser incorrecto." id="54" name="Google Shape;54;p20"/>
          <p:cNvPicPr preferRelativeResize="0"/>
          <p:nvPr/>
        </p:nvPicPr>
        <p:blipFill rotWithShape="1">
          <a:blip r:embed="rId3">
            <a:alphaModFix/>
          </a:blip>
          <a:srcRect b="-39" l="14000" r="6958" t="39"/>
          <a:stretch/>
        </p:blipFill>
        <p:spPr>
          <a:xfrm>
            <a:off x="5799581" y="1337425"/>
            <a:ext cx="3344419" cy="3323844"/>
          </a:xfrm>
          <a:prstGeom prst="rect">
            <a:avLst/>
          </a:prstGeom>
          <a:noFill/>
          <a:ln>
            <a:noFill/>
          </a:ln>
        </p:spPr>
      </p:pic>
      <p:sp>
        <p:nvSpPr>
          <p:cNvPr id="55" name="Google Shape;55;p20"/>
          <p:cNvSpPr/>
          <p:nvPr/>
        </p:nvSpPr>
        <p:spPr>
          <a:xfrm>
            <a:off x="0" y="637674"/>
            <a:ext cx="3172968"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 name="Google Shape;56;p20"/>
          <p:cNvSpPr/>
          <p:nvPr/>
        </p:nvSpPr>
        <p:spPr>
          <a:xfrm>
            <a:off x="635594" y="356656"/>
            <a:ext cx="4286250"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Metodología</a:t>
            </a:r>
            <a:endParaRPr b="1" i="0" sz="3800" u="none" cap="none" strike="noStrike">
              <a:solidFill>
                <a:schemeClr val="accent3"/>
              </a:solidFill>
              <a:latin typeface="Montserrat Black"/>
              <a:ea typeface="Montserrat Black"/>
              <a:cs typeface="Montserrat Black"/>
              <a:sym typeface="Montserrat Black"/>
            </a:endParaRPr>
          </a:p>
        </p:txBody>
      </p:sp>
      <p:sp>
        <p:nvSpPr>
          <p:cNvPr id="57" name="Google Shape;57;p20"/>
          <p:cNvSpPr/>
          <p:nvPr/>
        </p:nvSpPr>
        <p:spPr>
          <a:xfrm>
            <a:off x="956777" y="2386883"/>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VALORES NEGATIVOS</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Tiempo de espera, costes y duraciones negativas transformados a valores positivos.</a:t>
            </a:r>
            <a:endParaRPr b="0" i="0" sz="1100" u="none" cap="none" strike="noStrike">
              <a:solidFill>
                <a:schemeClr val="dk1"/>
              </a:solidFill>
              <a:latin typeface="Montserrat Light"/>
              <a:ea typeface="Montserrat Light"/>
              <a:cs typeface="Montserrat Light"/>
              <a:sym typeface="Montserrat Light"/>
            </a:endParaRPr>
          </a:p>
        </p:txBody>
      </p:sp>
      <p:sp>
        <p:nvSpPr>
          <p:cNvPr id="58" name="Google Shape;58;p20"/>
          <p:cNvSpPr/>
          <p:nvPr/>
        </p:nvSpPr>
        <p:spPr>
          <a:xfrm>
            <a:off x="646938" y="1247602"/>
            <a:ext cx="43891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Partiendo de los datos iniciales no estructurados, se identificaron y corrigieron diversos problemas de calidad:</a:t>
            </a:r>
            <a:endParaRPr b="0" i="0" sz="1100" u="none" cap="none" strike="noStrike">
              <a:solidFill>
                <a:schemeClr val="dk1"/>
              </a:solidFill>
              <a:latin typeface="Montserrat Light"/>
              <a:ea typeface="Montserrat Light"/>
              <a:cs typeface="Montserrat Light"/>
              <a:sym typeface="Montserrat Light"/>
            </a:endParaRPr>
          </a:p>
        </p:txBody>
      </p:sp>
      <p:sp>
        <p:nvSpPr>
          <p:cNvPr id="59" name="Google Shape;59;p20"/>
          <p:cNvSpPr/>
          <p:nvPr/>
        </p:nvSpPr>
        <p:spPr>
          <a:xfrm>
            <a:off x="956777" y="1897237"/>
            <a:ext cx="42668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FORMATO DE DATOS</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Limpieza y transformación de datos en tablas.</a:t>
            </a:r>
            <a:endParaRPr b="0" i="0" sz="1100" u="none" cap="none" strike="noStrike">
              <a:solidFill>
                <a:schemeClr val="dk1"/>
              </a:solidFill>
              <a:latin typeface="Montserrat Light"/>
              <a:ea typeface="Montserrat Light"/>
              <a:cs typeface="Montserrat Light"/>
              <a:sym typeface="Montserrat Light"/>
            </a:endParaRPr>
          </a:p>
        </p:txBody>
      </p:sp>
      <p:sp>
        <p:nvSpPr>
          <p:cNvPr id="60" name="Google Shape;60;p20"/>
          <p:cNvSpPr/>
          <p:nvPr/>
        </p:nvSpPr>
        <p:spPr>
          <a:xfrm>
            <a:off x="956777" y="3045806"/>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CAMPO ID VISITANTE INCONSISTENTE</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Se creó un nuevo campo id_visitante a partir de los datos de procedencia, duración y día de visita.</a:t>
            </a:r>
            <a:endParaRPr b="0" i="0" sz="1100" u="none" cap="none" strike="noStrike">
              <a:solidFill>
                <a:schemeClr val="dk1"/>
              </a:solidFill>
              <a:latin typeface="Montserrat Light"/>
              <a:ea typeface="Montserrat Light"/>
              <a:cs typeface="Montserrat Light"/>
              <a:sym typeface="Montserrat Light"/>
            </a:endParaRPr>
          </a:p>
        </p:txBody>
      </p:sp>
      <p:sp>
        <p:nvSpPr>
          <p:cNvPr id="61" name="Google Shape;61;p20"/>
          <p:cNvSpPr/>
          <p:nvPr/>
        </p:nvSpPr>
        <p:spPr>
          <a:xfrm>
            <a:off x="947061" y="3704729"/>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VALORES EXTREMOS EN DURACIÓN</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Visitas con duración superior a 9 horas imputadas con la duración media de 350 minutos.</a:t>
            </a:r>
            <a:endParaRPr b="0" i="0" sz="1100" u="none" cap="none" strike="noStrike">
              <a:solidFill>
                <a:schemeClr val="dk1"/>
              </a:solidFill>
              <a:latin typeface="Montserrat Light"/>
              <a:ea typeface="Montserrat Light"/>
              <a:cs typeface="Montserrat Light"/>
              <a:sym typeface="Montserrat Light"/>
            </a:endParaRPr>
          </a:p>
        </p:txBody>
      </p:sp>
      <p:sp>
        <p:nvSpPr>
          <p:cNvPr id="62" name="Google Shape;62;p20"/>
          <p:cNvSpPr/>
          <p:nvPr/>
        </p:nvSpPr>
        <p:spPr>
          <a:xfrm>
            <a:off x="937346" y="4363652"/>
            <a:ext cx="42668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VALORES ATÍPICOS EN COSTES</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Tickets con valores muy bajos revisados por tipo de entrada.</a:t>
            </a:r>
            <a:endParaRPr b="0" i="0" sz="1100" u="none" cap="none" strike="noStrike">
              <a:solidFill>
                <a:schemeClr val="dk1"/>
              </a:solidFill>
              <a:latin typeface="Montserrat Light"/>
              <a:ea typeface="Montserrat Light"/>
              <a:cs typeface="Montserrat Light"/>
              <a:sym typeface="Montserrat Light"/>
            </a:endParaRPr>
          </a:p>
        </p:txBody>
      </p:sp>
      <p:sp>
        <p:nvSpPr>
          <p:cNvPr id="63" name="Google Shape;63;p20"/>
          <p:cNvSpPr/>
          <p:nvPr/>
        </p:nvSpPr>
        <p:spPr>
          <a:xfrm>
            <a:off x="704850" y="1898651"/>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 name="Google Shape;64;p20"/>
          <p:cNvSpPr/>
          <p:nvPr/>
        </p:nvSpPr>
        <p:spPr>
          <a:xfrm>
            <a:off x="704850" y="248412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5" name="Google Shape;65;p20"/>
          <p:cNvSpPr/>
          <p:nvPr/>
        </p:nvSpPr>
        <p:spPr>
          <a:xfrm>
            <a:off x="704850" y="436778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 name="Google Shape;66;p20"/>
          <p:cNvSpPr/>
          <p:nvPr/>
        </p:nvSpPr>
        <p:spPr>
          <a:xfrm>
            <a:off x="704850" y="3105912"/>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 name="Google Shape;67;p20"/>
          <p:cNvSpPr/>
          <p:nvPr/>
        </p:nvSpPr>
        <p:spPr>
          <a:xfrm>
            <a:off x="704850" y="3745992"/>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8" name="Google Shape;68;p20"/>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3</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69" name="Google Shape;69;p20"/>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1"/>
          <p:cNvSpPr/>
          <p:nvPr/>
        </p:nvSpPr>
        <p:spPr>
          <a:xfrm>
            <a:off x="0" y="637674"/>
            <a:ext cx="5175504"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 name="Google Shape;75;p21"/>
          <p:cNvSpPr/>
          <p:nvPr/>
        </p:nvSpPr>
        <p:spPr>
          <a:xfrm>
            <a:off x="635594" y="356656"/>
            <a:ext cx="5500030"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Análisis exploratorio</a:t>
            </a:r>
            <a:endParaRPr/>
          </a:p>
        </p:txBody>
      </p:sp>
      <p:sp>
        <p:nvSpPr>
          <p:cNvPr id="76" name="Google Shape;76;p21"/>
          <p:cNvSpPr txBox="1"/>
          <p:nvPr/>
        </p:nvSpPr>
        <p:spPr>
          <a:xfrm>
            <a:off x="502920" y="1081999"/>
            <a:ext cx="813816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4495E"/>
              </a:buClr>
              <a:buSzPts val="837"/>
              <a:buFont typeface="Noto Sans"/>
              <a:buNone/>
            </a:pPr>
            <a:r>
              <a:rPr b="0" i="0" lang="en-US" sz="1200" u="none" cap="none" strike="noStrike">
                <a:solidFill>
                  <a:srgbClr val="34495E"/>
                </a:solidFill>
                <a:latin typeface="Montserrat"/>
                <a:ea typeface="Montserrat"/>
                <a:cs typeface="Montserrat"/>
                <a:sym typeface="Montserrat"/>
              </a:rPr>
              <a:t>Se realizaron visualizaciones como mapamundi de distribución geográfica de visitantes, gráficos de número de visitantes por atracción, distribución de entradas y duraciones medias.</a:t>
            </a:r>
            <a:endParaRPr b="0" i="0" sz="1200" u="none" cap="none" strike="noStrike">
              <a:solidFill>
                <a:schemeClr val="dk1"/>
              </a:solidFill>
              <a:latin typeface="Montserrat"/>
              <a:ea typeface="Montserrat"/>
              <a:cs typeface="Montserrat"/>
              <a:sym typeface="Montserrat"/>
            </a:endParaRPr>
          </a:p>
        </p:txBody>
      </p:sp>
      <p:pic>
        <p:nvPicPr>
          <p:cNvPr id="77" name="Google Shape;77;p21"/>
          <p:cNvPicPr preferRelativeResize="0"/>
          <p:nvPr/>
        </p:nvPicPr>
        <p:blipFill rotWithShape="1">
          <a:blip r:embed="rId3">
            <a:alphaModFix/>
          </a:blip>
          <a:srcRect b="0" l="0" r="0" t="0"/>
          <a:stretch/>
        </p:blipFill>
        <p:spPr>
          <a:xfrm>
            <a:off x="4818887" y="1631987"/>
            <a:ext cx="3965598" cy="1624736"/>
          </a:xfrm>
          <a:prstGeom prst="rect">
            <a:avLst/>
          </a:prstGeom>
          <a:noFill/>
          <a:ln>
            <a:noFill/>
          </a:ln>
        </p:spPr>
      </p:pic>
      <p:pic>
        <p:nvPicPr>
          <p:cNvPr id="78" name="Google Shape;78;p21"/>
          <p:cNvPicPr preferRelativeResize="0"/>
          <p:nvPr/>
        </p:nvPicPr>
        <p:blipFill rotWithShape="1">
          <a:blip r:embed="rId4">
            <a:alphaModFix/>
          </a:blip>
          <a:srcRect b="0" l="0" r="0" t="0"/>
          <a:stretch/>
        </p:blipFill>
        <p:spPr>
          <a:xfrm>
            <a:off x="502920" y="1556897"/>
            <a:ext cx="3965599" cy="1660814"/>
          </a:xfrm>
          <a:prstGeom prst="rect">
            <a:avLst/>
          </a:prstGeom>
          <a:noFill/>
          <a:ln>
            <a:noFill/>
          </a:ln>
        </p:spPr>
      </p:pic>
      <p:pic>
        <p:nvPicPr>
          <p:cNvPr id="79" name="Google Shape;79;p21"/>
          <p:cNvPicPr preferRelativeResize="0"/>
          <p:nvPr/>
        </p:nvPicPr>
        <p:blipFill rotWithShape="1">
          <a:blip r:embed="rId5">
            <a:alphaModFix/>
          </a:blip>
          <a:srcRect b="0" l="0" r="0" t="0"/>
          <a:stretch/>
        </p:blipFill>
        <p:spPr>
          <a:xfrm>
            <a:off x="520757" y="3244659"/>
            <a:ext cx="3965599" cy="1660815"/>
          </a:xfrm>
          <a:prstGeom prst="rect">
            <a:avLst/>
          </a:prstGeom>
          <a:noFill/>
          <a:ln>
            <a:noFill/>
          </a:ln>
        </p:spPr>
      </p:pic>
      <p:pic>
        <p:nvPicPr>
          <p:cNvPr id="80" name="Google Shape;80;p21"/>
          <p:cNvPicPr preferRelativeResize="0"/>
          <p:nvPr/>
        </p:nvPicPr>
        <p:blipFill rotWithShape="1">
          <a:blip r:embed="rId6">
            <a:alphaModFix/>
          </a:blip>
          <a:srcRect b="0" l="0" r="0" t="0"/>
          <a:stretch/>
        </p:blipFill>
        <p:spPr>
          <a:xfrm>
            <a:off x="4818887" y="3217711"/>
            <a:ext cx="3694177" cy="1660815"/>
          </a:xfrm>
          <a:prstGeom prst="rect">
            <a:avLst/>
          </a:prstGeom>
          <a:noFill/>
          <a:ln>
            <a:noFill/>
          </a:ln>
        </p:spPr>
      </p:pic>
      <p:sp>
        <p:nvSpPr>
          <p:cNvPr id="81" name="Google Shape;81;p21"/>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4</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82" name="Google Shape;82;p21"/>
          <p:cNvPicPr preferRelativeResize="0"/>
          <p:nvPr/>
        </p:nvPicPr>
        <p:blipFill rotWithShape="1">
          <a:blip r:embed="rId7">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2"/>
          <p:cNvSpPr/>
          <p:nvPr/>
        </p:nvSpPr>
        <p:spPr>
          <a:xfrm>
            <a:off x="3110755" y="637674"/>
            <a:ext cx="3809998"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22"/>
          <p:cNvSpPr/>
          <p:nvPr/>
        </p:nvSpPr>
        <p:spPr>
          <a:xfrm>
            <a:off x="3746349" y="356656"/>
            <a:ext cx="5124972"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Base de datos</a:t>
            </a:r>
            <a:endParaRPr/>
          </a:p>
        </p:txBody>
      </p:sp>
      <p:sp>
        <p:nvSpPr>
          <p:cNvPr id="89" name="Google Shape;89;p22"/>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5</a:t>
            </a:r>
            <a:endParaRPr b="1" i="0" sz="1400" u="none" cap="none" strike="noStrike">
              <a:solidFill>
                <a:schemeClr val="accent2"/>
              </a:solidFill>
              <a:latin typeface="Montserrat SemiBold"/>
              <a:ea typeface="Montserrat SemiBold"/>
              <a:cs typeface="Montserrat SemiBold"/>
              <a:sym typeface="Montserrat SemiBold"/>
            </a:endParaRPr>
          </a:p>
        </p:txBody>
      </p:sp>
      <p:sp>
        <p:nvSpPr>
          <p:cNvPr id="90" name="Google Shape;90;p22"/>
          <p:cNvSpPr/>
          <p:nvPr/>
        </p:nvSpPr>
        <p:spPr>
          <a:xfrm>
            <a:off x="4067532" y="2377083"/>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SOLUCIÓN DE ERRORES TÉCNICOS</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Solución de errores de codificación + validación de tipos + problemas de carga de datos.</a:t>
            </a:r>
            <a:endParaRPr b="0" i="0" sz="1100" u="none" cap="none" strike="noStrike">
              <a:solidFill>
                <a:schemeClr val="dk1"/>
              </a:solidFill>
              <a:latin typeface="Montserrat Light"/>
              <a:ea typeface="Montserrat Light"/>
              <a:cs typeface="Montserrat Light"/>
              <a:sym typeface="Montserrat Light"/>
            </a:endParaRPr>
          </a:p>
        </p:txBody>
      </p:sp>
      <p:sp>
        <p:nvSpPr>
          <p:cNvPr id="91" name="Google Shape;91;p22"/>
          <p:cNvSpPr/>
          <p:nvPr/>
        </p:nvSpPr>
        <p:spPr>
          <a:xfrm>
            <a:off x="3746349" y="1373044"/>
            <a:ext cx="4389120"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PROCESO PREPARACIÓN SQL</a:t>
            </a:r>
            <a:endParaRPr/>
          </a:p>
        </p:txBody>
      </p:sp>
      <p:sp>
        <p:nvSpPr>
          <p:cNvPr id="92" name="Google Shape;92;p22"/>
          <p:cNvSpPr/>
          <p:nvPr/>
        </p:nvSpPr>
        <p:spPr>
          <a:xfrm>
            <a:off x="4067532" y="1897237"/>
            <a:ext cx="4266820"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LIMPIEZA Y TRANSFORMACIÓN</a:t>
            </a:r>
            <a:endParaRPr b="1" i="0" sz="1100" u="none" cap="none" strike="noStrike">
              <a:solidFill>
                <a:schemeClr val="accent3"/>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Limpieza y transformación de datos para cargarlos en SQL.</a:t>
            </a:r>
            <a:endParaRPr b="0" i="0" sz="1100" u="none" cap="none" strike="noStrike">
              <a:solidFill>
                <a:schemeClr val="dk1"/>
              </a:solidFill>
              <a:latin typeface="Montserrat Light"/>
              <a:ea typeface="Montserrat Light"/>
              <a:cs typeface="Montserrat Light"/>
              <a:sym typeface="Montserrat Light"/>
            </a:endParaRPr>
          </a:p>
        </p:txBody>
      </p:sp>
      <p:sp>
        <p:nvSpPr>
          <p:cNvPr id="93" name="Google Shape;93;p22"/>
          <p:cNvSpPr/>
          <p:nvPr/>
        </p:nvSpPr>
        <p:spPr>
          <a:xfrm>
            <a:off x="4067532" y="3026206"/>
            <a:ext cx="4266820"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DEFINICIÓN DE REGLAS DE NEGOCIO</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Definición de reglas de negocio para imputar valores anómalos (duración &gt; 540min = 350 min, fast pass comprados con &gt; 3 días de antelación = Pase rápido erróneo).</a:t>
            </a:r>
            <a:endParaRPr b="0" i="0" sz="1100" u="none" cap="none" strike="noStrike">
              <a:solidFill>
                <a:schemeClr val="dk1"/>
              </a:solidFill>
              <a:latin typeface="Montserrat Light"/>
              <a:ea typeface="Montserrat Light"/>
              <a:cs typeface="Montserrat Light"/>
              <a:sym typeface="Montserrat Light"/>
            </a:endParaRPr>
          </a:p>
        </p:txBody>
      </p:sp>
      <p:sp>
        <p:nvSpPr>
          <p:cNvPr id="94" name="Google Shape;94;p22"/>
          <p:cNvSpPr/>
          <p:nvPr/>
        </p:nvSpPr>
        <p:spPr>
          <a:xfrm>
            <a:off x="4067532" y="3844607"/>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accent3"/>
                </a:solidFill>
                <a:latin typeface="Montserrat ExtraBold"/>
                <a:ea typeface="Montserrat ExtraBold"/>
                <a:cs typeface="Montserrat ExtraBold"/>
                <a:sym typeface="Montserrat ExtraBold"/>
              </a:rPr>
              <a:t>PREPARACIÓN FINAL</a:t>
            </a:r>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Uso de tablas con datos limpios para la realización de consultas de KPIs.</a:t>
            </a:r>
            <a:endParaRPr b="0" i="0" sz="1100" u="none" cap="none" strike="noStrike">
              <a:solidFill>
                <a:schemeClr val="dk1"/>
              </a:solidFill>
              <a:latin typeface="Montserrat Light"/>
              <a:ea typeface="Montserrat Light"/>
              <a:cs typeface="Montserrat Light"/>
              <a:sym typeface="Montserrat Light"/>
            </a:endParaRPr>
          </a:p>
        </p:txBody>
      </p:sp>
      <p:sp>
        <p:nvSpPr>
          <p:cNvPr id="95" name="Google Shape;95;p22"/>
          <p:cNvSpPr/>
          <p:nvPr/>
        </p:nvSpPr>
        <p:spPr>
          <a:xfrm>
            <a:off x="3815605" y="1903362"/>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 name="Google Shape;96;p22"/>
          <p:cNvSpPr/>
          <p:nvPr/>
        </p:nvSpPr>
        <p:spPr>
          <a:xfrm>
            <a:off x="3815605" y="239928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22"/>
          <p:cNvSpPr/>
          <p:nvPr/>
        </p:nvSpPr>
        <p:spPr>
          <a:xfrm>
            <a:off x="3815605" y="304464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22"/>
          <p:cNvSpPr/>
          <p:nvPr/>
        </p:nvSpPr>
        <p:spPr>
          <a:xfrm>
            <a:off x="3815605" y="384932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Pantalla de computadora con letras&#10;&#10;El contenido generado por IA puede ser incorrecto." id="99" name="Google Shape;99;p22"/>
          <p:cNvPicPr preferRelativeResize="0"/>
          <p:nvPr/>
        </p:nvPicPr>
        <p:blipFill rotWithShape="1">
          <a:blip r:embed="rId3">
            <a:alphaModFix/>
          </a:blip>
          <a:srcRect b="0" l="7268" r="0" t="0"/>
          <a:stretch/>
        </p:blipFill>
        <p:spPr>
          <a:xfrm>
            <a:off x="0" y="0"/>
            <a:ext cx="3177030" cy="5139591"/>
          </a:xfrm>
          <a:prstGeom prst="rect">
            <a:avLst/>
          </a:prstGeom>
          <a:noFill/>
          <a:ln>
            <a:noFill/>
          </a:ln>
        </p:spPr>
      </p:pic>
      <p:pic>
        <p:nvPicPr>
          <p:cNvPr descr="Logotipo&#10;&#10;El contenido generado por IA puede ser incorrecto." id="100" name="Google Shape;100;p22"/>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3"/>
          <p:cNvSpPr/>
          <p:nvPr/>
        </p:nvSpPr>
        <p:spPr>
          <a:xfrm>
            <a:off x="-1" y="637674"/>
            <a:ext cx="4455459"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23"/>
          <p:cNvSpPr/>
          <p:nvPr/>
        </p:nvSpPr>
        <p:spPr>
          <a:xfrm>
            <a:off x="635594" y="356656"/>
            <a:ext cx="4797018"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Modelo relacional</a:t>
            </a:r>
            <a:endParaRPr b="1" i="0" sz="3800" u="none" cap="none" strike="noStrike">
              <a:solidFill>
                <a:schemeClr val="accent3"/>
              </a:solidFill>
              <a:latin typeface="Montserrat Black"/>
              <a:ea typeface="Montserrat Black"/>
              <a:cs typeface="Montserrat Black"/>
              <a:sym typeface="Montserrat Black"/>
            </a:endParaRPr>
          </a:p>
        </p:txBody>
      </p:sp>
      <p:pic>
        <p:nvPicPr>
          <p:cNvPr descr="Diagrama&#10;&#10;El contenido generado por IA puede ser incorrecto." id="108" name="Google Shape;108;p23"/>
          <p:cNvPicPr preferRelativeResize="0"/>
          <p:nvPr/>
        </p:nvPicPr>
        <p:blipFill rotWithShape="1">
          <a:blip r:embed="rId3">
            <a:alphaModFix/>
          </a:blip>
          <a:srcRect b="0" l="0" r="0" t="0"/>
          <a:stretch/>
        </p:blipFill>
        <p:spPr>
          <a:xfrm>
            <a:off x="3800082" y="1190730"/>
            <a:ext cx="5156305" cy="3343357"/>
          </a:xfrm>
          <a:prstGeom prst="rect">
            <a:avLst/>
          </a:prstGeom>
          <a:noFill/>
          <a:ln>
            <a:noFill/>
          </a:ln>
        </p:spPr>
      </p:pic>
      <p:sp>
        <p:nvSpPr>
          <p:cNvPr id="109" name="Google Shape;109;p23"/>
          <p:cNvSpPr/>
          <p:nvPr/>
        </p:nvSpPr>
        <p:spPr>
          <a:xfrm>
            <a:off x="714774" y="2079574"/>
            <a:ext cx="2898002" cy="6771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Sistema de Rankings</a:t>
            </a:r>
            <a:endParaRPr b="1" i="0" sz="1100" u="none" cap="none" strike="noStrike">
              <a:solidFill>
                <a:schemeClr val="dk1"/>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Se implementó un sistema de ranking para manejar empates en los datos y obtener una mejor visión de conjunto.</a:t>
            </a:r>
            <a:endParaRPr b="0" i="0" sz="1100" u="none" cap="none" strike="noStrike">
              <a:solidFill>
                <a:schemeClr val="dk1"/>
              </a:solidFill>
              <a:highlight>
                <a:srgbClr val="FFFF00"/>
              </a:highlight>
              <a:latin typeface="Montserrat Light"/>
              <a:ea typeface="Montserrat Light"/>
              <a:cs typeface="Montserrat Light"/>
              <a:sym typeface="Montserrat Light"/>
            </a:endParaRPr>
          </a:p>
        </p:txBody>
      </p:sp>
      <p:sp>
        <p:nvSpPr>
          <p:cNvPr id="110" name="Google Shape;110;p23"/>
          <p:cNvSpPr/>
          <p:nvPr/>
        </p:nvSpPr>
        <p:spPr>
          <a:xfrm>
            <a:off x="714774" y="1323187"/>
            <a:ext cx="4266820"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Modelo de datos</a:t>
            </a:r>
            <a:endParaRPr b="1" i="0" sz="1100" u="none" cap="none" strike="noStrike">
              <a:solidFill>
                <a:schemeClr val="dk1"/>
              </a:solidFill>
              <a:latin typeface="Montserrat ExtraBold"/>
              <a:ea typeface="Montserrat ExtraBold"/>
              <a:cs typeface="Montserrat ExtraBold"/>
              <a:sym typeface="Montserrat ExtraBold"/>
            </a:endParaRPr>
          </a:p>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Se diseñó un modelo relacional que conecta las fuentes de datos y tablas principales para facilitar consultas analíticas.</a:t>
            </a:r>
            <a:endParaRPr/>
          </a:p>
        </p:txBody>
      </p:sp>
      <p:sp>
        <p:nvSpPr>
          <p:cNvPr id="111" name="Google Shape;111;p23"/>
          <p:cNvSpPr/>
          <p:nvPr/>
        </p:nvSpPr>
        <p:spPr>
          <a:xfrm>
            <a:off x="1075764" y="3174514"/>
            <a:ext cx="3065929" cy="1354217"/>
          </a:xfrm>
          <a:prstGeom prst="rect">
            <a:avLst/>
          </a:prstGeom>
          <a:noFill/>
          <a:ln>
            <a:noFill/>
          </a:ln>
        </p:spPr>
        <p:txBody>
          <a:bodyPr anchorCtr="0" anchor="ctr" bIns="0" lIns="0" spcFirstLastPara="1" rIns="0" wrap="square" tIns="0">
            <a:spAutoFit/>
          </a:bodyPr>
          <a:lstStyle/>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Los visitantes subían como máximo a 7 atracciones, y como mínimo a 1.</a:t>
            </a:r>
            <a:endParaRPr/>
          </a:p>
          <a:p>
            <a:pPr indent="0" lvl="1" marL="0" marR="0" rtl="0" algn="l">
              <a:lnSpc>
                <a:spcPct val="100000"/>
              </a:lnSpc>
              <a:spcBef>
                <a:spcPts val="0"/>
              </a:spcBef>
              <a:spcAft>
                <a:spcPts val="0"/>
              </a:spcAft>
              <a:buNone/>
            </a:pPr>
            <a:r>
              <a:t/>
            </a:r>
            <a:endParaRPr b="0" i="0" sz="1100" u="none" cap="none" strike="noStrike">
              <a:solidFill>
                <a:schemeClr val="dk1"/>
              </a:solidFill>
              <a:latin typeface="Montserrat Light"/>
              <a:ea typeface="Montserrat Light"/>
              <a:cs typeface="Montserrat Light"/>
              <a:sym typeface="Montserrat Light"/>
            </a:endParaRPr>
          </a:p>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La emoción más frecuente es "feliz" para todas las atracciones.</a:t>
            </a:r>
            <a:endParaRPr b="0" i="0" sz="1100" u="none" cap="none" strike="noStrike">
              <a:solidFill>
                <a:schemeClr val="dk1"/>
              </a:solidFill>
              <a:latin typeface="Montserrat Light"/>
              <a:ea typeface="Montserrat Light"/>
              <a:cs typeface="Montserrat Light"/>
              <a:sym typeface="Montserrat Light"/>
            </a:endParaRPr>
          </a:p>
          <a:p>
            <a:pPr indent="-118300" lvl="1" marL="171450" marR="0" rtl="0" algn="l">
              <a:lnSpc>
                <a:spcPct val="100000"/>
              </a:lnSpc>
              <a:spcBef>
                <a:spcPts val="0"/>
              </a:spcBef>
              <a:spcAft>
                <a:spcPts val="0"/>
              </a:spcAft>
              <a:buClr>
                <a:srgbClr val="34495E"/>
              </a:buClr>
              <a:buSzPts val="837"/>
              <a:buFont typeface="Noto Sans Symbols"/>
              <a:buNone/>
            </a:pPr>
            <a:r>
              <a:t/>
            </a:r>
            <a:endParaRPr b="0" i="0" sz="1100" u="none" cap="none" strike="noStrike">
              <a:solidFill>
                <a:schemeClr val="dk1"/>
              </a:solidFill>
              <a:latin typeface="Montserrat Light"/>
              <a:ea typeface="Montserrat Light"/>
              <a:cs typeface="Montserrat Light"/>
              <a:sym typeface="Montserrat Light"/>
            </a:endParaRPr>
          </a:p>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Todas las atracciones tienen prácticamente la misma media de valoración (5/10).</a:t>
            </a:r>
            <a:endParaRPr b="0" i="0" sz="1100" u="none" cap="none" strike="noStrike">
              <a:solidFill>
                <a:srgbClr val="34495E"/>
              </a:solidFill>
              <a:latin typeface="Noto Sans"/>
              <a:ea typeface="Noto Sans"/>
              <a:cs typeface="Noto Sans"/>
              <a:sym typeface="Noto Sans"/>
            </a:endParaRPr>
          </a:p>
        </p:txBody>
      </p:sp>
      <p:sp>
        <p:nvSpPr>
          <p:cNvPr id="112" name="Google Shape;112;p23"/>
          <p:cNvSpPr/>
          <p:nvPr/>
        </p:nvSpPr>
        <p:spPr>
          <a:xfrm>
            <a:off x="714774" y="2920599"/>
            <a:ext cx="2898002" cy="16927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100" u="none" cap="none" strike="noStrike">
                <a:solidFill>
                  <a:schemeClr val="dk1"/>
                </a:solidFill>
                <a:latin typeface="Montserrat ExtraBold"/>
                <a:ea typeface="Montserrat ExtraBold"/>
                <a:cs typeface="Montserrat ExtraBold"/>
                <a:sym typeface="Montserrat ExtraBold"/>
              </a:rPr>
              <a:t>Conclusiones</a:t>
            </a:r>
            <a:endParaRPr/>
          </a:p>
        </p:txBody>
      </p:sp>
      <p:sp>
        <p:nvSpPr>
          <p:cNvPr id="113" name="Google Shape;113;p23"/>
          <p:cNvSpPr/>
          <p:nvPr/>
        </p:nvSpPr>
        <p:spPr>
          <a:xfrm>
            <a:off x="814090" y="3221056"/>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23"/>
          <p:cNvSpPr/>
          <p:nvPr/>
        </p:nvSpPr>
        <p:spPr>
          <a:xfrm>
            <a:off x="814090" y="3727024"/>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23"/>
          <p:cNvSpPr/>
          <p:nvPr/>
        </p:nvSpPr>
        <p:spPr>
          <a:xfrm>
            <a:off x="814090" y="4220800"/>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6" name="Google Shape;116;p23"/>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6</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117" name="Google Shape;117;p23"/>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p:nvPr/>
        </p:nvSpPr>
        <p:spPr>
          <a:xfrm>
            <a:off x="448887" y="1293578"/>
            <a:ext cx="6874987" cy="3403074"/>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24"/>
          <p:cNvSpPr/>
          <p:nvPr/>
        </p:nvSpPr>
        <p:spPr>
          <a:xfrm>
            <a:off x="0" y="637674"/>
            <a:ext cx="5199956"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24"/>
          <p:cNvSpPr/>
          <p:nvPr/>
        </p:nvSpPr>
        <p:spPr>
          <a:xfrm>
            <a:off x="635593" y="356656"/>
            <a:ext cx="6097715"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Insights destacados</a:t>
            </a:r>
            <a:endParaRPr b="1" i="0" sz="3800" u="none" cap="none" strike="noStrike">
              <a:solidFill>
                <a:schemeClr val="accent3"/>
              </a:solidFill>
              <a:latin typeface="Montserrat Black"/>
              <a:ea typeface="Montserrat Black"/>
              <a:cs typeface="Montserrat Black"/>
              <a:sym typeface="Montserrat Black"/>
            </a:endParaRPr>
          </a:p>
        </p:txBody>
      </p:sp>
      <p:sp>
        <p:nvSpPr>
          <p:cNvPr id="125" name="Google Shape;125;p24"/>
          <p:cNvSpPr/>
          <p:nvPr/>
        </p:nvSpPr>
        <p:spPr>
          <a:xfrm>
            <a:off x="1017772" y="2210830"/>
            <a:ext cx="3663956"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La media de valoraciones no varía significativamente por cada país (5/10).</a:t>
            </a:r>
            <a:endParaRPr b="0" i="0" sz="1100" u="none" cap="none" strike="noStrike">
              <a:solidFill>
                <a:schemeClr val="dk1"/>
              </a:solidFill>
              <a:latin typeface="Montserrat Light"/>
              <a:ea typeface="Montserrat Light"/>
              <a:cs typeface="Montserrat Light"/>
              <a:sym typeface="Montserrat Light"/>
            </a:endParaRPr>
          </a:p>
        </p:txBody>
      </p:sp>
      <p:sp>
        <p:nvSpPr>
          <p:cNvPr id="126" name="Google Shape;126;p24"/>
          <p:cNvSpPr/>
          <p:nvPr/>
        </p:nvSpPr>
        <p:spPr>
          <a:xfrm>
            <a:off x="1017772" y="1594868"/>
            <a:ext cx="3663956"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El 90,74% de los visitantes se han montado en solo una atracción durante su estancia en el parque.</a:t>
            </a:r>
            <a:endParaRPr b="0" i="0" sz="1100" u="none" cap="none" strike="noStrike">
              <a:solidFill>
                <a:schemeClr val="dk1"/>
              </a:solidFill>
              <a:latin typeface="Montserrat Light"/>
              <a:ea typeface="Montserrat Light"/>
              <a:cs typeface="Montserrat Light"/>
              <a:sym typeface="Montserrat Light"/>
            </a:endParaRPr>
          </a:p>
        </p:txBody>
      </p:sp>
      <p:sp>
        <p:nvSpPr>
          <p:cNvPr id="127" name="Google Shape;127;p24"/>
          <p:cNvSpPr/>
          <p:nvPr/>
        </p:nvSpPr>
        <p:spPr>
          <a:xfrm>
            <a:off x="1017772" y="2742154"/>
            <a:ext cx="3663956" cy="5078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Las entradas tienen el mismo precio independientemente de la antelación de su compra (15-18€).</a:t>
            </a:r>
            <a:endParaRPr b="0" i="0" sz="1100" u="none" cap="none" strike="noStrike">
              <a:solidFill>
                <a:schemeClr val="dk1"/>
              </a:solidFill>
              <a:latin typeface="Montserrat Light"/>
              <a:ea typeface="Montserrat Light"/>
              <a:cs typeface="Montserrat Light"/>
              <a:sym typeface="Montserrat Light"/>
            </a:endParaRPr>
          </a:p>
        </p:txBody>
      </p:sp>
      <p:sp>
        <p:nvSpPr>
          <p:cNvPr id="128" name="Google Shape;128;p24"/>
          <p:cNvSpPr/>
          <p:nvPr/>
        </p:nvSpPr>
        <p:spPr>
          <a:xfrm>
            <a:off x="1008056" y="3442754"/>
            <a:ext cx="3663956"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El tiempo de espera no afecta positiva o negativamente a las valoraciones.</a:t>
            </a:r>
            <a:endParaRPr b="0" i="0" sz="1100" u="none" cap="none" strike="noStrike">
              <a:solidFill>
                <a:schemeClr val="dk1"/>
              </a:solidFill>
              <a:latin typeface="Montserrat Light"/>
              <a:ea typeface="Montserrat Light"/>
              <a:cs typeface="Montserrat Light"/>
              <a:sym typeface="Montserrat Light"/>
            </a:endParaRPr>
          </a:p>
        </p:txBody>
      </p:sp>
      <p:sp>
        <p:nvSpPr>
          <p:cNvPr id="129" name="Google Shape;129;p24"/>
          <p:cNvSpPr/>
          <p:nvPr/>
        </p:nvSpPr>
        <p:spPr>
          <a:xfrm>
            <a:off x="998341" y="4058716"/>
            <a:ext cx="3663956" cy="33855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El tiempo de espera es prácticamente igual para todas las atracciones (12-13 min).</a:t>
            </a:r>
            <a:endParaRPr b="0" i="0" sz="1100" u="none" cap="none" strike="noStrike">
              <a:solidFill>
                <a:schemeClr val="dk1"/>
              </a:solidFill>
              <a:latin typeface="Montserrat Light"/>
              <a:ea typeface="Montserrat Light"/>
              <a:cs typeface="Montserrat Light"/>
              <a:sym typeface="Montserrat Light"/>
            </a:endParaRPr>
          </a:p>
        </p:txBody>
      </p:sp>
      <p:sp>
        <p:nvSpPr>
          <p:cNvPr id="130" name="Google Shape;130;p24"/>
          <p:cNvSpPr/>
          <p:nvPr/>
        </p:nvSpPr>
        <p:spPr>
          <a:xfrm>
            <a:off x="765845" y="161599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 name="Google Shape;131;p24"/>
          <p:cNvSpPr/>
          <p:nvPr/>
        </p:nvSpPr>
        <p:spPr>
          <a:xfrm>
            <a:off x="765845" y="223702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24"/>
          <p:cNvSpPr/>
          <p:nvPr/>
        </p:nvSpPr>
        <p:spPr>
          <a:xfrm>
            <a:off x="765845" y="410011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 name="Google Shape;133;p24"/>
          <p:cNvSpPr/>
          <p:nvPr/>
        </p:nvSpPr>
        <p:spPr>
          <a:xfrm>
            <a:off x="765845" y="2775763"/>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4" name="Google Shape;134;p24"/>
          <p:cNvSpPr/>
          <p:nvPr/>
        </p:nvSpPr>
        <p:spPr>
          <a:xfrm>
            <a:off x="765845" y="3479089"/>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5" name="Google Shape;135;p24"/>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7</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Imagen que contiene grande, llevar, paseo, tabla&#10;&#10;El contenido generado por IA puede ser incorrecto." id="136" name="Google Shape;136;p24"/>
          <p:cNvPicPr preferRelativeResize="0"/>
          <p:nvPr/>
        </p:nvPicPr>
        <p:blipFill rotWithShape="1">
          <a:blip r:embed="rId3">
            <a:alphaModFix/>
          </a:blip>
          <a:srcRect b="0" l="6210" r="8489" t="0"/>
          <a:stretch/>
        </p:blipFill>
        <p:spPr>
          <a:xfrm>
            <a:off x="5199956" y="1450863"/>
            <a:ext cx="3944044" cy="3088505"/>
          </a:xfrm>
          <a:prstGeom prst="rect">
            <a:avLst/>
          </a:prstGeom>
          <a:noFill/>
          <a:ln>
            <a:noFill/>
          </a:ln>
        </p:spPr>
      </p:pic>
      <p:pic>
        <p:nvPicPr>
          <p:cNvPr descr="Logotipo&#10;&#10;El contenido generado por IA puede ser incorrecto." id="137" name="Google Shape;137;p24"/>
          <p:cNvPicPr preferRelativeResize="0"/>
          <p:nvPr/>
        </p:nvPicPr>
        <p:blipFill rotWithShape="1">
          <a:blip r:embed="rId4">
            <a:alphaModFix/>
          </a:blip>
          <a:srcRect b="0" l="0" r="0" t="0"/>
          <a:stretch/>
        </p:blipFill>
        <p:spPr>
          <a:xfrm>
            <a:off x="7747462" y="279315"/>
            <a:ext cx="1123859" cy="2921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p:nvPr/>
        </p:nvSpPr>
        <p:spPr>
          <a:xfrm>
            <a:off x="-1" y="637674"/>
            <a:ext cx="6311705" cy="312901"/>
          </a:xfrm>
          <a:prstGeom prst="rect">
            <a:avLst/>
          </a:prstGeom>
          <a:solidFill>
            <a:srgbClr val="C0EEFE"/>
          </a:solidFill>
          <a:ln cap="flat" cmpd="sng" w="25400">
            <a:solidFill>
              <a:srgbClr val="C0EEF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4" name="Google Shape;144;p25"/>
          <p:cNvSpPr/>
          <p:nvPr/>
        </p:nvSpPr>
        <p:spPr>
          <a:xfrm>
            <a:off x="635593" y="356656"/>
            <a:ext cx="6510795" cy="58477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2925"/>
              <a:buFont typeface="Noto Sans"/>
              <a:buNone/>
            </a:pPr>
            <a:r>
              <a:rPr b="1" i="0" lang="en-US" sz="3800" u="none" cap="none" strike="noStrike">
                <a:solidFill>
                  <a:schemeClr val="accent3"/>
                </a:solidFill>
                <a:latin typeface="Montserrat Black"/>
                <a:ea typeface="Montserrat Black"/>
                <a:cs typeface="Montserrat Black"/>
                <a:sym typeface="Montserrat Black"/>
              </a:rPr>
              <a:t>Detección de emociones</a:t>
            </a:r>
            <a:endParaRPr b="1" i="0" sz="3800" u="none" cap="none" strike="noStrike">
              <a:solidFill>
                <a:schemeClr val="accent3"/>
              </a:solidFill>
              <a:latin typeface="Montserrat Black"/>
              <a:ea typeface="Montserrat Black"/>
              <a:cs typeface="Montserrat Black"/>
              <a:sym typeface="Montserrat Black"/>
            </a:endParaRPr>
          </a:p>
        </p:txBody>
      </p:sp>
      <p:sp>
        <p:nvSpPr>
          <p:cNvPr id="145" name="Google Shape;145;p25"/>
          <p:cNvSpPr txBox="1"/>
          <p:nvPr/>
        </p:nvSpPr>
        <p:spPr>
          <a:xfrm>
            <a:off x="7323875" y="4696652"/>
            <a:ext cx="1547446" cy="253916"/>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en-US" sz="1050" u="none" cap="none" strike="noStrike">
                <a:solidFill>
                  <a:schemeClr val="accent2"/>
                </a:solidFill>
                <a:latin typeface="Montserrat SemiBold"/>
                <a:ea typeface="Montserrat SemiBold"/>
                <a:cs typeface="Montserrat SemiBold"/>
                <a:sym typeface="Montserrat SemiBold"/>
              </a:rPr>
              <a:t>8</a:t>
            </a:r>
            <a:endParaRPr b="1" i="0" sz="1400" u="none" cap="none" strike="noStrike">
              <a:solidFill>
                <a:schemeClr val="accent2"/>
              </a:solidFill>
              <a:latin typeface="Montserrat SemiBold"/>
              <a:ea typeface="Montserrat SemiBold"/>
              <a:cs typeface="Montserrat SemiBold"/>
              <a:sym typeface="Montserrat SemiBold"/>
            </a:endParaRPr>
          </a:p>
        </p:txBody>
      </p:sp>
      <p:pic>
        <p:nvPicPr>
          <p:cNvPr descr="Logotipo&#10;&#10;El contenido generado por IA puede ser incorrecto." id="146" name="Google Shape;146;p25"/>
          <p:cNvPicPr preferRelativeResize="0"/>
          <p:nvPr/>
        </p:nvPicPr>
        <p:blipFill rotWithShape="1">
          <a:blip r:embed="rId3">
            <a:alphaModFix/>
          </a:blip>
          <a:srcRect b="0" l="0" r="0" t="0"/>
          <a:stretch/>
        </p:blipFill>
        <p:spPr>
          <a:xfrm>
            <a:off x="7747462" y="279315"/>
            <a:ext cx="1123859" cy="292123"/>
          </a:xfrm>
          <a:prstGeom prst="rect">
            <a:avLst/>
          </a:prstGeom>
          <a:noFill/>
          <a:ln>
            <a:noFill/>
          </a:ln>
        </p:spPr>
      </p:pic>
      <p:sp>
        <p:nvSpPr>
          <p:cNvPr id="147" name="Google Shape;147;p25"/>
          <p:cNvSpPr/>
          <p:nvPr/>
        </p:nvSpPr>
        <p:spPr>
          <a:xfrm>
            <a:off x="635593" y="1250582"/>
            <a:ext cx="4536627" cy="52322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OBJETIVO</a:t>
            </a:r>
            <a:endParaRPr/>
          </a:p>
          <a:p>
            <a:pPr indent="0" lvl="0" marL="0" marR="0" rtl="0" algn="l">
              <a:lnSpc>
                <a:spcPct val="100000"/>
              </a:lnSpc>
              <a:spcBef>
                <a:spcPts val="0"/>
              </a:spcBef>
              <a:spcAft>
                <a:spcPts val="0"/>
              </a:spcAft>
              <a:buClr>
                <a:srgbClr val="FFFFFF"/>
              </a:buClr>
              <a:buSzPts val="1238"/>
              <a:buFont typeface="Noto Sans"/>
              <a:buNone/>
            </a:pPr>
            <a:r>
              <a:rPr b="0" i="0" lang="en-US" sz="1100" u="none" cap="none" strike="noStrike">
                <a:solidFill>
                  <a:schemeClr val="dk1"/>
                </a:solidFill>
                <a:latin typeface="Montserrat Light"/>
                <a:ea typeface="Montserrat Light"/>
                <a:cs typeface="Montserrat Light"/>
                <a:sym typeface="Montserrat Light"/>
              </a:rPr>
              <a:t>Desarrollar un sistema que clasifique 7 emociones a partir de imágenes faciales pequeñas en blanco y negro.</a:t>
            </a:r>
            <a:endParaRPr b="0" i="0" sz="1100" u="none" cap="none" strike="noStrike">
              <a:solidFill>
                <a:schemeClr val="dk1"/>
              </a:solidFill>
              <a:latin typeface="Montserrat Light"/>
              <a:ea typeface="Montserrat Light"/>
              <a:cs typeface="Montserrat Light"/>
              <a:sym typeface="Montserrat Light"/>
            </a:endParaRPr>
          </a:p>
        </p:txBody>
      </p:sp>
      <p:sp>
        <p:nvSpPr>
          <p:cNvPr id="148" name="Google Shape;148;p25"/>
          <p:cNvSpPr/>
          <p:nvPr/>
        </p:nvSpPr>
        <p:spPr>
          <a:xfrm>
            <a:off x="635594" y="1841777"/>
            <a:ext cx="625810"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ANGRY</a:t>
            </a:r>
            <a:endParaRPr/>
          </a:p>
        </p:txBody>
      </p:sp>
      <p:sp>
        <p:nvSpPr>
          <p:cNvPr id="149" name="Google Shape;149;p25"/>
          <p:cNvSpPr/>
          <p:nvPr/>
        </p:nvSpPr>
        <p:spPr>
          <a:xfrm>
            <a:off x="1391433" y="1841776"/>
            <a:ext cx="625810"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DISGUST</a:t>
            </a:r>
            <a:endParaRPr/>
          </a:p>
        </p:txBody>
      </p:sp>
      <p:sp>
        <p:nvSpPr>
          <p:cNvPr id="150" name="Google Shape;150;p25"/>
          <p:cNvSpPr/>
          <p:nvPr/>
        </p:nvSpPr>
        <p:spPr>
          <a:xfrm>
            <a:off x="2147272" y="1841776"/>
            <a:ext cx="625810"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FEAR</a:t>
            </a:r>
            <a:endParaRPr/>
          </a:p>
        </p:txBody>
      </p:sp>
      <p:sp>
        <p:nvSpPr>
          <p:cNvPr id="151" name="Google Shape;151;p25"/>
          <p:cNvSpPr/>
          <p:nvPr/>
        </p:nvSpPr>
        <p:spPr>
          <a:xfrm>
            <a:off x="2903111" y="1841775"/>
            <a:ext cx="625810"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HAPPY</a:t>
            </a:r>
            <a:endParaRPr/>
          </a:p>
        </p:txBody>
      </p:sp>
      <p:sp>
        <p:nvSpPr>
          <p:cNvPr id="152" name="Google Shape;152;p25"/>
          <p:cNvSpPr/>
          <p:nvPr/>
        </p:nvSpPr>
        <p:spPr>
          <a:xfrm>
            <a:off x="3658950" y="1841774"/>
            <a:ext cx="673726"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NEUTRAL</a:t>
            </a:r>
            <a:endParaRPr/>
          </a:p>
        </p:txBody>
      </p:sp>
      <p:sp>
        <p:nvSpPr>
          <p:cNvPr id="153" name="Google Shape;153;p25"/>
          <p:cNvSpPr/>
          <p:nvPr/>
        </p:nvSpPr>
        <p:spPr>
          <a:xfrm>
            <a:off x="4462706" y="1841774"/>
            <a:ext cx="709514" cy="236513"/>
          </a:xfrm>
          <a:prstGeom prst="roundRect">
            <a:avLst>
              <a:gd fmla="val 16667" name="adj"/>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700" u="none" cap="none" strike="noStrike">
                <a:solidFill>
                  <a:schemeClr val="lt1"/>
                </a:solidFill>
                <a:latin typeface="Montserrat Medium"/>
                <a:ea typeface="Montserrat Medium"/>
                <a:cs typeface="Montserrat Medium"/>
                <a:sym typeface="Montserrat Medium"/>
              </a:rPr>
              <a:t>SURPRISE</a:t>
            </a:r>
            <a:endParaRPr/>
          </a:p>
        </p:txBody>
      </p:sp>
      <p:sp>
        <p:nvSpPr>
          <p:cNvPr id="154" name="Google Shape;154;p25"/>
          <p:cNvSpPr/>
          <p:nvPr/>
        </p:nvSpPr>
        <p:spPr>
          <a:xfrm>
            <a:off x="634794" y="2264199"/>
            <a:ext cx="4536628" cy="103105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PREPARACIÓN DE DATOS</a:t>
            </a:r>
            <a:endParaRPr b="1" i="0" sz="1050" u="none" cap="none" strike="noStrike">
              <a:solidFill>
                <a:schemeClr val="accent3"/>
              </a:solidFill>
              <a:latin typeface="Montserrat ExtraBold"/>
              <a:ea typeface="Montserrat ExtraBold"/>
              <a:cs typeface="Montserrat ExtraBold"/>
              <a:sym typeface="Montserrat ExtraBold"/>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División de datos para entrenar el modelo y probarlo.</a:t>
            </a:r>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Aumentación moderada de imágenes para incrementar el número de fotos por emoción (rotación, traslación, flip, zoom).</a:t>
            </a:r>
            <a:endParaRPr b="0" i="0" sz="1100" u="none" cap="none" strike="noStrike">
              <a:solidFill>
                <a:schemeClr val="dk1"/>
              </a:solidFill>
              <a:latin typeface="Montserrat Light"/>
              <a:ea typeface="Montserrat Light"/>
              <a:cs typeface="Montserrat Light"/>
              <a:sym typeface="Montserrat Light"/>
            </a:endParaRPr>
          </a:p>
          <a:p>
            <a:pPr indent="-171450" lvl="0" marL="171450" marR="0" rtl="0" algn="l">
              <a:lnSpc>
                <a:spcPct val="100000"/>
              </a:lnSpc>
              <a:spcBef>
                <a:spcPts val="0"/>
              </a:spcBef>
              <a:spcAft>
                <a:spcPts val="0"/>
              </a:spcAft>
              <a:buClr>
                <a:srgbClr val="34495E"/>
              </a:buClr>
              <a:buSzPts val="837"/>
              <a:buFont typeface="Noto Sans Symbols"/>
              <a:buChar char="✔"/>
            </a:pPr>
            <a:r>
              <a:rPr b="0" i="0" lang="en-US" sz="1100" u="none" cap="none" strike="noStrike">
                <a:solidFill>
                  <a:schemeClr val="dk1"/>
                </a:solidFill>
                <a:latin typeface="Montserrat Light"/>
                <a:ea typeface="Montserrat Light"/>
                <a:cs typeface="Montserrat Light"/>
                <a:sym typeface="Montserrat Light"/>
              </a:rPr>
              <a:t>Normalización de las imágenes para agilizar el procesamiento en el modelo.</a:t>
            </a:r>
            <a:endParaRPr/>
          </a:p>
        </p:txBody>
      </p:sp>
      <p:sp>
        <p:nvSpPr>
          <p:cNvPr id="155" name="Google Shape;155;p25"/>
          <p:cNvSpPr/>
          <p:nvPr/>
        </p:nvSpPr>
        <p:spPr>
          <a:xfrm>
            <a:off x="937846" y="3737739"/>
            <a:ext cx="4482905" cy="1015663"/>
          </a:xfrm>
          <a:prstGeom prst="rect">
            <a:avLst/>
          </a:prstGeom>
          <a:noFill/>
          <a:ln>
            <a:noFill/>
          </a:ln>
        </p:spPr>
        <p:txBody>
          <a:bodyPr anchorCtr="0" anchor="ctr" bIns="0" lIns="0" spcFirstLastPara="1" rIns="0" wrap="square" tIns="0">
            <a:spAutoFit/>
          </a:bodyPr>
          <a:lstStyle/>
          <a:p>
            <a:pPr indent="0" lvl="1"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KPI principal — Macro-F1</a:t>
            </a:r>
            <a:endParaRPr b="1" i="0" sz="1100" u="none" cap="none" strike="noStrike">
              <a:solidFill>
                <a:schemeClr val="accent3"/>
              </a:solidFill>
              <a:latin typeface="Montserrat ExtraBold"/>
              <a:ea typeface="Montserrat ExtraBold"/>
              <a:cs typeface="Montserrat ExtraBold"/>
              <a:sym typeface="Montserrat ExtraBold"/>
            </a:endParaRPr>
          </a:p>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Promedio de la capacidad de acierto y fallos por clase.</a:t>
            </a:r>
            <a:endParaRPr/>
          </a:p>
          <a:p>
            <a:pPr indent="0" lvl="1" marL="0" marR="0" rtl="0" algn="l">
              <a:lnSpc>
                <a:spcPct val="100000"/>
              </a:lnSpc>
              <a:spcBef>
                <a:spcPts val="0"/>
              </a:spcBef>
              <a:spcAft>
                <a:spcPts val="0"/>
              </a:spcAft>
              <a:buNone/>
            </a:pPr>
            <a:r>
              <a:t/>
            </a:r>
            <a:endParaRPr b="0" i="0" sz="1100" u="none" cap="none" strike="noStrike">
              <a:solidFill>
                <a:schemeClr val="dk1"/>
              </a:solidFill>
              <a:latin typeface="Montserrat Light"/>
              <a:ea typeface="Montserrat Light"/>
              <a:cs typeface="Montserrat Light"/>
              <a:sym typeface="Montserrat Light"/>
            </a:endParaRPr>
          </a:p>
          <a:p>
            <a:pPr indent="0" lvl="1" marL="0" marR="0" rtl="0" algn="l">
              <a:lnSpc>
                <a:spcPct val="100000"/>
              </a:lnSpc>
              <a:spcBef>
                <a:spcPts val="0"/>
              </a:spcBef>
              <a:spcAft>
                <a:spcPts val="0"/>
              </a:spcAft>
              <a:buNone/>
            </a:pPr>
            <a:r>
              <a:rPr b="1" i="0" lang="en-US" sz="1100" u="none" cap="none" strike="noStrike">
                <a:solidFill>
                  <a:schemeClr val="accent3"/>
                </a:solidFill>
                <a:latin typeface="Montserrat ExtraBold"/>
                <a:ea typeface="Montserrat ExtraBold"/>
                <a:cs typeface="Montserrat ExtraBold"/>
                <a:sym typeface="Montserrat ExtraBold"/>
              </a:rPr>
              <a:t>KPI de referencia — Accuracy</a:t>
            </a:r>
            <a:endParaRPr b="1" i="0" sz="1100" u="none" cap="none" strike="noStrike">
              <a:solidFill>
                <a:schemeClr val="accent3"/>
              </a:solidFill>
              <a:latin typeface="Montserrat ExtraBold"/>
              <a:ea typeface="Montserrat ExtraBold"/>
              <a:cs typeface="Montserrat ExtraBold"/>
              <a:sym typeface="Montserrat ExtraBold"/>
            </a:endParaRPr>
          </a:p>
          <a:p>
            <a:pPr indent="0" lvl="1" marL="0" marR="0" rtl="0" algn="l">
              <a:lnSpc>
                <a:spcPct val="100000"/>
              </a:lnSpc>
              <a:spcBef>
                <a:spcPts val="0"/>
              </a:spcBef>
              <a:spcAft>
                <a:spcPts val="0"/>
              </a:spcAft>
              <a:buNone/>
            </a:pPr>
            <a:r>
              <a:rPr b="0" i="0" lang="en-US" sz="1100" u="none" cap="none" strike="noStrike">
                <a:solidFill>
                  <a:schemeClr val="dk1"/>
                </a:solidFill>
                <a:latin typeface="Montserrat Light"/>
                <a:ea typeface="Montserrat Light"/>
                <a:cs typeface="Montserrat Light"/>
                <a:sym typeface="Montserrat Light"/>
              </a:rPr>
              <a:t>Número de aciertos del modelo general, sin diferenciar por clases.</a:t>
            </a:r>
            <a:endParaRPr b="0" i="0" sz="1100" u="none" cap="none" strike="noStrike">
              <a:solidFill>
                <a:schemeClr val="dk1"/>
              </a:solidFill>
              <a:latin typeface="Montserrat Light"/>
              <a:ea typeface="Montserrat Light"/>
              <a:cs typeface="Montserrat Light"/>
              <a:sym typeface="Montserrat Light"/>
            </a:endParaRPr>
          </a:p>
        </p:txBody>
      </p:sp>
      <p:pic>
        <p:nvPicPr>
          <p:cNvPr descr="preencoded.png" id="156" name="Google Shape;156;p25"/>
          <p:cNvPicPr preferRelativeResize="0"/>
          <p:nvPr/>
        </p:nvPicPr>
        <p:blipFill rotWithShape="1">
          <a:blip r:embed="rId4">
            <a:alphaModFix/>
          </a:blip>
          <a:srcRect b="0" l="0" r="0" t="0"/>
          <a:stretch/>
        </p:blipFill>
        <p:spPr>
          <a:xfrm>
            <a:off x="5746901" y="1879463"/>
            <a:ext cx="3153948" cy="1694036"/>
          </a:xfrm>
          <a:prstGeom prst="rect">
            <a:avLst/>
          </a:prstGeom>
          <a:noFill/>
          <a:ln>
            <a:noFill/>
          </a:ln>
        </p:spPr>
      </p:pic>
      <p:sp>
        <p:nvSpPr>
          <p:cNvPr id="157" name="Google Shape;157;p25"/>
          <p:cNvSpPr/>
          <p:nvPr/>
        </p:nvSpPr>
        <p:spPr>
          <a:xfrm>
            <a:off x="634794" y="3481166"/>
            <a:ext cx="4536629" cy="1846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FFFF"/>
              </a:buClr>
              <a:buSzPts val="1238"/>
              <a:buFont typeface="Noto Sans"/>
              <a:buNone/>
            </a:pPr>
            <a:r>
              <a:rPr b="1" i="0" lang="en-US" sz="1200" u="none" cap="none" strike="noStrike">
                <a:solidFill>
                  <a:schemeClr val="dk1"/>
                </a:solidFill>
                <a:latin typeface="Montserrat ExtraBold"/>
                <a:ea typeface="Montserrat ExtraBold"/>
                <a:cs typeface="Montserrat ExtraBold"/>
                <a:sym typeface="Montserrat ExtraBold"/>
              </a:rPr>
              <a:t>MÉTRICAS PRINCIPALES Y CRITERIOS DE EVALUACIÓN</a:t>
            </a:r>
            <a:endParaRPr b="1" i="0" sz="1050" u="none" cap="none" strike="noStrike">
              <a:solidFill>
                <a:schemeClr val="accent3"/>
              </a:solidFill>
              <a:latin typeface="Montserrat ExtraBold"/>
              <a:ea typeface="Montserrat ExtraBold"/>
              <a:cs typeface="Montserrat ExtraBold"/>
              <a:sym typeface="Montserrat ExtraBold"/>
            </a:endParaRPr>
          </a:p>
        </p:txBody>
      </p:sp>
      <p:sp>
        <p:nvSpPr>
          <p:cNvPr id="158" name="Google Shape;158;p25"/>
          <p:cNvSpPr/>
          <p:nvPr/>
        </p:nvSpPr>
        <p:spPr>
          <a:xfrm>
            <a:off x="686128" y="3750328"/>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25"/>
          <p:cNvSpPr/>
          <p:nvPr/>
        </p:nvSpPr>
        <p:spPr>
          <a:xfrm>
            <a:off x="686128" y="4260147"/>
            <a:ext cx="112014" cy="112014"/>
          </a:xfrm>
          <a:prstGeom prst="star5">
            <a:avLst>
              <a:gd fmla="val 19098" name="adj"/>
              <a:gd fmla="val 105146" name="hf"/>
              <a:gd fmla="val 110557" name="vf"/>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 name="Google Shape;160;p25"/>
          <p:cNvSpPr/>
          <p:nvPr/>
        </p:nvSpPr>
        <p:spPr>
          <a:xfrm>
            <a:off x="5560455" y="1664030"/>
            <a:ext cx="4099360" cy="2124902"/>
          </a:xfrm>
          <a:prstGeom prst="rect">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ontia World">
      <a:dk1>
        <a:srgbClr val="000000"/>
      </a:dk1>
      <a:lt1>
        <a:srgbClr val="FFFFFF"/>
      </a:lt1>
      <a:dk2>
        <a:srgbClr val="F2BFAD"/>
      </a:dk2>
      <a:lt2>
        <a:srgbClr val="B5C9E3"/>
      </a:lt2>
      <a:accent1>
        <a:srgbClr val="AACC96"/>
      </a:accent1>
      <a:accent2>
        <a:srgbClr val="0094C5"/>
      </a:accent2>
      <a:accent3>
        <a:srgbClr val="FF3D6D"/>
      </a:accent3>
      <a:accent4>
        <a:srgbClr val="8B52FE"/>
      </a:accent4>
      <a:accent5>
        <a:srgbClr val="EF6F3C"/>
      </a:accent5>
      <a:accent6>
        <a:srgbClr val="D3B6D3"/>
      </a:accent6>
      <a:hlink>
        <a:srgbClr val="691E3E"/>
      </a:hlink>
      <a:folHlink>
        <a:srgbClr val="2553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2025-09-11T14:51:11Z</dcterms:created>
  <dc:creator>Anamaria Turda</dc:creator>
</cp:coreProperties>
</file>